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1" r:id="rId2"/>
    <p:sldId id="274" r:id="rId3"/>
    <p:sldId id="273" r:id="rId4"/>
    <p:sldId id="272" r:id="rId5"/>
    <p:sldId id="275" r:id="rId6"/>
    <p:sldId id="257" r:id="rId7"/>
    <p:sldId id="263" r:id="rId8"/>
    <p:sldId id="266" r:id="rId9"/>
  </p:sldIdLst>
  <p:sldSz cx="9145588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B4D7"/>
    <a:srgbClr val="E0E4E5"/>
    <a:srgbClr val="B19181"/>
    <a:srgbClr val="BB9E90"/>
    <a:srgbClr val="B9B5B4"/>
    <a:srgbClr val="91B7CC"/>
    <a:srgbClr val="91B6C8"/>
    <a:srgbClr val="709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5" autoAdjust="0"/>
    <p:restoredTop sz="94660"/>
  </p:normalViewPr>
  <p:slideViewPr>
    <p:cSldViewPr snapToGrid="0">
      <p:cViewPr>
        <p:scale>
          <a:sx n="75" d="100"/>
          <a:sy n="75" d="100"/>
        </p:scale>
        <p:origin x="-2365" y="-532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-282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47F2D-96A1-4AEA-A5E2-92424297BCE0}" type="datetimeFigureOut">
              <a:rPr lang="zh-TW" altLang="en-US" smtClean="0"/>
              <a:t>2022/12/8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37BEE-FFBA-409B-BFCB-50E760FC2C8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4141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16D65-1DBC-44B5-9623-9F64B0F501F6}" type="datetimeFigureOut">
              <a:rPr lang="zh-CN" altLang="en-US" smtClean="0"/>
              <a:t>2022/12/8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CEAFF-9B10-474D-A047-B18969AD25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7712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919" y="2130428"/>
            <a:ext cx="777375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839" y="3886200"/>
            <a:ext cx="640191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59293-13C3-431C-96B2-02565EACC1CC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F661C-49EA-4EA8-89D0-28E7AB4E67A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779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0599A-8BCF-49C3-80F0-6C4A394E5461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DBC4E-EE93-48BD-8497-BC66B9D0F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676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4813" y="365125"/>
            <a:ext cx="1972017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759" y="365125"/>
            <a:ext cx="5801732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A65C1-0015-42A9-B531-C8032FB2F9AA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4858F-E319-4BB9-9B32-97EA17271E9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652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24C23-C459-4EC2-A65D-5AD826604240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269CB-243B-4FDE-A12F-27826699C6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2369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835" y="4406903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835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F6488-FE22-4E2D-AFC5-505612EEA9B0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8581E-745F-4627-A917-65FA2EA3368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996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759" y="1825625"/>
            <a:ext cx="3886875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955" y="1825625"/>
            <a:ext cx="3886875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6CA7D-23F7-475C-BF17-2F5FF0339212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B88A9-6796-4A82-B1E8-DD5250975AE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022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49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49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436" y="1535113"/>
            <a:ext cx="404287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436" y="2174875"/>
            <a:ext cx="404287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5CD41-E322-4E89-855B-E319408550B3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B19CD-A1C7-49B9-B94C-7E64C628CF1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69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55814-3944-48B5-8D86-3DC3E3CABF8C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83624-5C1E-4438-8F17-97072CCC20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74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39A7C-7890-4654-9131-1B20A336898E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8E92C-C462-4A67-9AEC-542B38A7347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003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81" y="273050"/>
            <a:ext cx="30092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6069" y="273053"/>
            <a:ext cx="511224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81" y="1435103"/>
            <a:ext cx="300923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B1826-AC8D-48F1-87C4-ACFEF4AEC024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D585F-F591-420E-9554-726C7C50D9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201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03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03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03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C83A1-2BB6-401B-9742-AB19F94783C4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EC191-D937-4A92-8068-CABE790FFF9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82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628759" y="365128"/>
            <a:ext cx="788807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759" y="1825625"/>
            <a:ext cx="788807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/>
              <a:t>单击此处编辑母版文本样式</a:t>
            </a:r>
          </a:p>
          <a:p>
            <a:pPr lvl="1"/>
            <a:r>
              <a:rPr lang="zh-CN" altLang="zh-CN" smtClean="0"/>
              <a:t>第二级</a:t>
            </a:r>
          </a:p>
          <a:p>
            <a:pPr lvl="2"/>
            <a:r>
              <a:rPr lang="zh-CN" altLang="zh-CN" smtClean="0"/>
              <a:t>第三级</a:t>
            </a:r>
          </a:p>
          <a:p>
            <a:pPr lvl="3"/>
            <a:r>
              <a:rPr lang="zh-CN" altLang="zh-CN" smtClean="0"/>
              <a:t>第四级</a:t>
            </a:r>
          </a:p>
          <a:p>
            <a:pPr lvl="4"/>
            <a:r>
              <a:rPr lang="zh-CN" altLang="zh-CN" smtClean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759" y="6356353"/>
            <a:ext cx="205775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D6D63A4-7BC2-4BB9-81EC-CD214106DA04}" type="datetimeFigureOut">
              <a:rPr lang="zh-CN" altLang="en-US"/>
              <a:pPr>
                <a:defRPr/>
              </a:pPr>
              <a:t>2022/12/8</a:t>
            </a:fld>
            <a:endParaRPr lang="zh-CN" alt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29476" y="6356353"/>
            <a:ext cx="3086636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59072" y="6356353"/>
            <a:ext cx="205775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5418E0-FE0D-4F5B-BD5F-6DFC748BD0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  <a:ea typeface="宋体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14"/>
          <p:cNvSpPr>
            <a:spLocks noChangeArrowheads="1"/>
          </p:cNvSpPr>
          <p:nvPr/>
        </p:nvSpPr>
        <p:spPr bwMode="auto">
          <a:xfrm>
            <a:off x="3033" y="596"/>
            <a:ext cx="9145588" cy="6858000"/>
          </a:xfrm>
          <a:prstGeom prst="rect">
            <a:avLst/>
          </a:prstGeom>
          <a:solidFill>
            <a:schemeClr val="bg1">
              <a:alpha val="1607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051" name="矩形 3"/>
          <p:cNvSpPr>
            <a:spLocks noChangeArrowheads="1"/>
          </p:cNvSpPr>
          <p:nvPr/>
        </p:nvSpPr>
        <p:spPr bwMode="auto">
          <a:xfrm>
            <a:off x="932007" y="1089891"/>
            <a:ext cx="7380000" cy="2530764"/>
          </a:xfrm>
          <a:prstGeom prst="rect">
            <a:avLst/>
          </a:prstGeom>
          <a:solidFill>
            <a:srgbClr val="0D0D0D">
              <a:alpha val="1294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2052" name="组合 4"/>
          <p:cNvGrpSpPr>
            <a:grpSpLocks/>
          </p:cNvGrpSpPr>
          <p:nvPr/>
        </p:nvGrpSpPr>
        <p:grpSpPr bwMode="auto">
          <a:xfrm>
            <a:off x="463273" y="2107147"/>
            <a:ext cx="704972" cy="901700"/>
            <a:chOff x="0" y="0"/>
            <a:chExt cx="4262236" cy="4090401"/>
          </a:xfrm>
        </p:grpSpPr>
        <p:sp>
          <p:nvSpPr>
            <p:cNvPr id="2065" name="等腰三角形 5"/>
            <p:cNvSpPr>
              <a:spLocks noChangeArrowheads="1"/>
            </p:cNvSpPr>
            <p:nvPr/>
          </p:nvSpPr>
          <p:spPr bwMode="auto">
            <a:xfrm>
              <a:off x="0" y="0"/>
              <a:ext cx="3320425" cy="3450557"/>
            </a:xfrm>
            <a:prstGeom prst="triangle">
              <a:avLst>
                <a:gd name="adj" fmla="val 10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066" name="等腰三角形 6"/>
            <p:cNvSpPr>
              <a:spLocks noChangeArrowheads="1"/>
            </p:cNvSpPr>
            <p:nvPr/>
          </p:nvSpPr>
          <p:spPr bwMode="auto">
            <a:xfrm rot="5400000">
              <a:off x="2111240" y="1939404"/>
              <a:ext cx="2418364" cy="1883627"/>
            </a:xfrm>
            <a:prstGeom prst="triangle">
              <a:avLst>
                <a:gd name="adj" fmla="val 10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067" name="椭圆 7"/>
            <p:cNvSpPr>
              <a:spLocks noChangeArrowheads="1"/>
            </p:cNvSpPr>
            <p:nvPr/>
          </p:nvSpPr>
          <p:spPr bwMode="auto">
            <a:xfrm>
              <a:off x="3641610" y="1672038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53" name="组合 8"/>
          <p:cNvGrpSpPr>
            <a:grpSpLocks/>
          </p:cNvGrpSpPr>
          <p:nvPr/>
        </p:nvGrpSpPr>
        <p:grpSpPr bwMode="auto">
          <a:xfrm>
            <a:off x="8079737" y="2530385"/>
            <a:ext cx="629950" cy="877888"/>
            <a:chOff x="0" y="0"/>
            <a:chExt cx="3449737" cy="3606178"/>
          </a:xfrm>
        </p:grpSpPr>
        <p:sp>
          <p:nvSpPr>
            <p:cNvPr id="2062" name="等腰三角形 9"/>
            <p:cNvSpPr>
              <a:spLocks noChangeArrowheads="1"/>
            </p:cNvSpPr>
            <p:nvPr/>
          </p:nvSpPr>
          <p:spPr bwMode="auto">
            <a:xfrm rot="716823">
              <a:off x="0" y="0"/>
              <a:ext cx="3320428" cy="3450556"/>
            </a:xfrm>
            <a:prstGeom prst="triangle">
              <a:avLst>
                <a:gd name="adj" fmla="val 50000"/>
              </a:avLst>
            </a:prstGeom>
            <a:solidFill>
              <a:schemeClr val="bg1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063" name="等腰三角形 10"/>
            <p:cNvSpPr>
              <a:spLocks noChangeArrowheads="1"/>
            </p:cNvSpPr>
            <p:nvPr/>
          </p:nvSpPr>
          <p:spPr bwMode="auto">
            <a:xfrm rot="-2580544">
              <a:off x="868895" y="1325164"/>
              <a:ext cx="2014750" cy="2281014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064" name="椭圆 11"/>
            <p:cNvSpPr>
              <a:spLocks noChangeArrowheads="1"/>
            </p:cNvSpPr>
            <p:nvPr/>
          </p:nvSpPr>
          <p:spPr bwMode="auto">
            <a:xfrm>
              <a:off x="3390865" y="1639209"/>
              <a:ext cx="58872" cy="53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2054" name="文本框 12"/>
          <p:cNvSpPr txBox="1">
            <a:spLocks noChangeArrowheads="1"/>
          </p:cNvSpPr>
          <p:nvPr/>
        </p:nvSpPr>
        <p:spPr bwMode="auto">
          <a:xfrm>
            <a:off x="1168246" y="1385777"/>
            <a:ext cx="691078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貫穿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西方文明的核心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價值 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從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「什麼是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『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和諧</a:t>
            </a:r>
            <a:r>
              <a:rPr lang="en-US" altLang="zh-TW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』(consonances</a:t>
            </a:r>
            <a:r>
              <a:rPr lang="en-US" altLang="zh-TW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的</a:t>
            </a:r>
            <a:r>
              <a:rPr lang="zh-TW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聲音？」談起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7854382" y="4441216"/>
            <a:ext cx="408412" cy="73025"/>
            <a:chOff x="7016425" y="4514853"/>
            <a:chExt cx="408412" cy="73025"/>
          </a:xfrm>
        </p:grpSpPr>
        <p:cxnSp>
          <p:nvCxnSpPr>
            <p:cNvPr id="2058" name="直接连接符 17"/>
            <p:cNvCxnSpPr>
              <a:cxnSpLocks noChangeShapeType="1"/>
            </p:cNvCxnSpPr>
            <p:nvPr/>
          </p:nvCxnSpPr>
          <p:spPr bwMode="auto">
            <a:xfrm flipH="1">
              <a:off x="7016425" y="4551363"/>
              <a:ext cx="36000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60" name="椭圆 19"/>
            <p:cNvSpPr>
              <a:spLocks noChangeArrowheads="1"/>
            </p:cNvSpPr>
            <p:nvPr/>
          </p:nvSpPr>
          <p:spPr bwMode="auto">
            <a:xfrm>
              <a:off x="7368868" y="4514853"/>
              <a:ext cx="55969" cy="7302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2061" name="文本框 23"/>
          <p:cNvSpPr txBox="1">
            <a:spLocks noChangeArrowheads="1"/>
          </p:cNvSpPr>
          <p:nvPr/>
        </p:nvSpPr>
        <p:spPr bwMode="auto">
          <a:xfrm>
            <a:off x="1292007" y="3933383"/>
            <a:ext cx="65623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BOETHIUS TELLS HOW PYTHAGORAS DISCOVERED THE RATIOS OF THE CONSONANCES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zh-CN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- Boethius, The </a:t>
            </a:r>
            <a:r>
              <a:rPr lang="en-US" altLang="zh-CN" sz="20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Fundementals</a:t>
            </a:r>
            <a:r>
              <a:rPr lang="en-US" altLang="zh-CN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of Music </a:t>
            </a:r>
            <a:r>
              <a:rPr lang="zh-CN" alt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CN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A.C. 500</a:t>
            </a:r>
            <a:r>
              <a:rPr lang="zh-CN" altLang="en-US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882794" y="4404703"/>
            <a:ext cx="409213" cy="73025"/>
            <a:chOff x="2638425" y="4514850"/>
            <a:chExt cx="409213" cy="73025"/>
          </a:xfrm>
        </p:grpSpPr>
        <p:cxnSp>
          <p:nvCxnSpPr>
            <p:cNvPr id="20" name="直接连接符 16"/>
            <p:cNvCxnSpPr>
              <a:cxnSpLocks noChangeShapeType="1"/>
            </p:cNvCxnSpPr>
            <p:nvPr/>
          </p:nvCxnSpPr>
          <p:spPr bwMode="auto">
            <a:xfrm flipH="1">
              <a:off x="2687638" y="4551363"/>
              <a:ext cx="360000" cy="0"/>
            </a:xfrm>
            <a:prstGeom prst="line">
              <a:avLst/>
            </a:prstGeom>
            <a:noFill/>
            <a:ln w="63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椭圆 18"/>
            <p:cNvSpPr>
              <a:spLocks noChangeArrowheads="1"/>
            </p:cNvSpPr>
            <p:nvPr/>
          </p:nvSpPr>
          <p:spPr bwMode="auto">
            <a:xfrm>
              <a:off x="2638425" y="4514850"/>
              <a:ext cx="74613" cy="7302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文本框 13"/>
          <p:cNvSpPr txBox="1">
            <a:spLocks noChangeArrowheads="1"/>
          </p:cNvSpPr>
          <p:nvPr/>
        </p:nvSpPr>
        <p:spPr bwMode="auto">
          <a:xfrm>
            <a:off x="2064454" y="5299338"/>
            <a:ext cx="5017477" cy="110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彭廣林教授</a:t>
            </a:r>
            <a:endParaRPr lang="en-US" altLang="zh-TW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ts val="4500"/>
              </a:lnSpc>
              <a:spcBef>
                <a:spcPct val="0"/>
              </a:spcBef>
              <a:buNone/>
            </a:pPr>
            <a:r>
              <a:rPr lang="zh-TW" altLang="zh-TW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東吳大學音樂學系教授</a:t>
            </a:r>
            <a:r>
              <a:rPr lang="en-US" altLang="zh-TW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zh-TW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系主任</a:t>
            </a:r>
            <a:endParaRPr lang="zh-CN" altLang="en-US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4"/>
          <p:cNvSpPr>
            <a:spLocks noChangeArrowheads="1"/>
          </p:cNvSpPr>
          <p:nvPr/>
        </p:nvSpPr>
        <p:spPr bwMode="auto">
          <a:xfrm>
            <a:off x="0" y="0"/>
            <a:ext cx="9145588" cy="6858000"/>
          </a:xfrm>
          <a:prstGeom prst="rect">
            <a:avLst/>
          </a:prstGeom>
          <a:solidFill>
            <a:schemeClr val="bg1">
              <a:alpha val="1607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13315" name="组合 20"/>
          <p:cNvGrpSpPr>
            <a:grpSpLocks/>
          </p:cNvGrpSpPr>
          <p:nvPr/>
        </p:nvGrpSpPr>
        <p:grpSpPr bwMode="auto">
          <a:xfrm>
            <a:off x="1" y="381003"/>
            <a:ext cx="521584" cy="506413"/>
            <a:chOff x="0" y="0"/>
            <a:chExt cx="694944" cy="624651"/>
          </a:xfrm>
        </p:grpSpPr>
        <p:sp>
          <p:nvSpPr>
            <p:cNvPr id="13324" name="矩形 21"/>
            <p:cNvSpPr>
              <a:spLocks noChangeArrowheads="1"/>
            </p:cNvSpPr>
            <p:nvPr/>
          </p:nvSpPr>
          <p:spPr bwMode="auto">
            <a:xfrm>
              <a:off x="0" y="0"/>
              <a:ext cx="548640" cy="624651"/>
            </a:xfrm>
            <a:prstGeom prst="rect">
              <a:avLst/>
            </a:prstGeom>
            <a:solidFill>
              <a:srgbClr val="7AC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3325" name="矩形 22"/>
            <p:cNvSpPr>
              <a:spLocks noChangeArrowheads="1"/>
            </p:cNvSpPr>
            <p:nvPr/>
          </p:nvSpPr>
          <p:spPr bwMode="auto">
            <a:xfrm>
              <a:off x="612648" y="0"/>
              <a:ext cx="82296" cy="6246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13319" name="文本框 12"/>
          <p:cNvSpPr txBox="1">
            <a:spLocks noChangeArrowheads="1"/>
          </p:cNvSpPr>
          <p:nvPr/>
        </p:nvSpPr>
        <p:spPr bwMode="auto">
          <a:xfrm>
            <a:off x="788723" y="1054625"/>
            <a:ext cx="8093359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TW" altLang="en-US" sz="3400" b="1" dirty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古希臘的教育</a:t>
            </a:r>
            <a:r>
              <a:rPr lang="zh-TW" altLang="en-US" sz="3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理念</a:t>
            </a:r>
            <a:endParaRPr lang="en-US" altLang="zh-TW" sz="3400" b="1" dirty="0" smtClean="0">
              <a:solidFill>
                <a:schemeClr val="accent5">
                  <a:lumMod val="50000"/>
                </a:schemeClr>
              </a:solidFill>
              <a:latin typeface="+mn-lt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TW" b="1" dirty="0">
              <a:solidFill>
                <a:schemeClr val="tx2">
                  <a:lumMod val="50000"/>
                </a:schemeClr>
              </a:solidFill>
              <a:latin typeface="+mn-lt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The</a:t>
            </a:r>
            <a:r>
              <a:rPr lang="zh-CN" altLang="en-US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＂</a:t>
            </a: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right</a:t>
            </a:r>
            <a:r>
              <a:rPr lang="zh-CN" altLang="en-US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＂</a:t>
            </a: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 kind </a:t>
            </a:r>
            <a:r>
              <a:rPr lang="en-US" altLang="zh-TW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of person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lang="zh-TW" altLang="en-US" sz="24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強調 </a:t>
            </a:r>
            <a:r>
              <a:rPr lang="en-US" altLang="zh-TW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gymnastics to discipline the body and music to discipline the mind.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US" altLang="zh-TW" sz="2400" dirty="0" smtClean="0">
              <a:solidFill>
                <a:schemeClr val="tx2">
                  <a:lumMod val="50000"/>
                </a:schemeClr>
              </a:solidFill>
              <a:latin typeface="+mn-lt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TW" altLang="en-US" sz="2400" dirty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關鍵詞：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balance; The </a:t>
            </a:r>
            <a:r>
              <a:rPr lang="en-US" altLang="zh-TW" sz="2400" dirty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Seven Liberal </a:t>
            </a:r>
            <a:r>
              <a:rPr lang="en-US" altLang="zh-TW" sz="2400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Artes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endParaRPr lang="zh-TW" altLang="en-US" sz="2400" dirty="0">
              <a:solidFill>
                <a:schemeClr val="accent5">
                  <a:lumMod val="50000"/>
                </a:schemeClr>
              </a:solidFill>
              <a:latin typeface="+mn-lt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75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4"/>
          <p:cNvSpPr>
            <a:spLocks noChangeArrowheads="1"/>
          </p:cNvSpPr>
          <p:nvPr/>
        </p:nvSpPr>
        <p:spPr bwMode="auto">
          <a:xfrm>
            <a:off x="0" y="0"/>
            <a:ext cx="9145588" cy="6858000"/>
          </a:xfrm>
          <a:prstGeom prst="rect">
            <a:avLst/>
          </a:prstGeom>
          <a:solidFill>
            <a:schemeClr val="bg1">
              <a:alpha val="1607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13315" name="组合 20"/>
          <p:cNvGrpSpPr>
            <a:grpSpLocks/>
          </p:cNvGrpSpPr>
          <p:nvPr/>
        </p:nvGrpSpPr>
        <p:grpSpPr bwMode="auto">
          <a:xfrm>
            <a:off x="1" y="381003"/>
            <a:ext cx="521584" cy="506413"/>
            <a:chOff x="0" y="0"/>
            <a:chExt cx="694944" cy="624651"/>
          </a:xfrm>
        </p:grpSpPr>
        <p:sp>
          <p:nvSpPr>
            <p:cNvPr id="13324" name="矩形 21"/>
            <p:cNvSpPr>
              <a:spLocks noChangeArrowheads="1"/>
            </p:cNvSpPr>
            <p:nvPr/>
          </p:nvSpPr>
          <p:spPr bwMode="auto">
            <a:xfrm>
              <a:off x="0" y="0"/>
              <a:ext cx="548640" cy="624651"/>
            </a:xfrm>
            <a:prstGeom prst="rect">
              <a:avLst/>
            </a:prstGeom>
            <a:solidFill>
              <a:srgbClr val="7AC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3325" name="矩形 22"/>
            <p:cNvSpPr>
              <a:spLocks noChangeArrowheads="1"/>
            </p:cNvSpPr>
            <p:nvPr/>
          </p:nvSpPr>
          <p:spPr bwMode="auto">
            <a:xfrm>
              <a:off x="612648" y="0"/>
              <a:ext cx="82296" cy="6246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13319" name="文本框 12"/>
          <p:cNvSpPr txBox="1">
            <a:spLocks noChangeArrowheads="1"/>
          </p:cNvSpPr>
          <p:nvPr/>
        </p:nvSpPr>
        <p:spPr bwMode="auto">
          <a:xfrm>
            <a:off x="490701" y="887416"/>
            <a:ext cx="8093359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TW" sz="26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The Intention of Music is not only to please the Ear, but to express Sentiments, strike the Imagination, affect the Mind, and command the Passion. - Francesco </a:t>
            </a:r>
            <a:r>
              <a:rPr lang="en-US" altLang="zh-TW" sz="2600" dirty="0" err="1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Geminiani</a:t>
            </a:r>
            <a:r>
              <a:rPr lang="en-US" altLang="zh-TW" sz="26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, THE ART OF PLAYING ON THE VIOLIN (</a:t>
            </a:r>
            <a:r>
              <a:rPr lang="en-US" altLang="zh-TW" sz="26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1751</a:t>
            </a:r>
            <a:r>
              <a:rPr lang="en-US" altLang="zh-TW" sz="26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2600" dirty="0">
              <a:solidFill>
                <a:schemeClr val="tx2">
                  <a:lumMod val="50000"/>
                </a:schemeClr>
              </a:solidFill>
              <a:latin typeface="+mn-lt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zh-TW" altLang="en-US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TW" altLang="en-US" sz="2400" dirty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關鍵詞：</a:t>
            </a:r>
            <a:r>
              <a:rPr lang="en-US" altLang="zh-TW" sz="2400" dirty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Who am I ? </a:t>
            </a:r>
          </a:p>
        </p:txBody>
      </p:sp>
      <p:grpSp>
        <p:nvGrpSpPr>
          <p:cNvPr id="4" name="群組 3"/>
          <p:cNvGrpSpPr/>
          <p:nvPr/>
        </p:nvGrpSpPr>
        <p:grpSpPr>
          <a:xfrm>
            <a:off x="2073980" y="4591374"/>
            <a:ext cx="5059394" cy="1800000"/>
            <a:chOff x="1481802" y="4813046"/>
            <a:chExt cx="5059394" cy="1800000"/>
          </a:xfrm>
        </p:grpSpPr>
        <p:grpSp>
          <p:nvGrpSpPr>
            <p:cNvPr id="3" name="群組 2"/>
            <p:cNvGrpSpPr/>
            <p:nvPr/>
          </p:nvGrpSpPr>
          <p:grpSpPr>
            <a:xfrm>
              <a:off x="4741196" y="4813046"/>
              <a:ext cx="1800000" cy="1800000"/>
              <a:chOff x="4519970" y="4813046"/>
              <a:chExt cx="1800000" cy="1800000"/>
            </a:xfrm>
          </p:grpSpPr>
          <p:sp>
            <p:nvSpPr>
              <p:cNvPr id="9" name="任意多边形 8"/>
              <p:cNvSpPr>
                <a:spLocks/>
              </p:cNvSpPr>
              <p:nvPr/>
            </p:nvSpPr>
            <p:spPr bwMode="auto">
              <a:xfrm>
                <a:off x="4519970" y="4813046"/>
                <a:ext cx="1800000" cy="1800000"/>
              </a:xfrm>
              <a:custGeom>
                <a:avLst/>
                <a:gdLst>
                  <a:gd name="T0" fmla="*/ 0 w 2388565"/>
                  <a:gd name="T1" fmla="*/ 1194905 h 2388565"/>
                  <a:gd name="T2" fmla="*/ 1194905 w 2388565"/>
                  <a:gd name="T3" fmla="*/ 0 h 2388565"/>
                  <a:gd name="T4" fmla="*/ 2389810 w 2388565"/>
                  <a:gd name="T5" fmla="*/ 1194905 h 2388565"/>
                  <a:gd name="T6" fmla="*/ 1194905 w 2388565"/>
                  <a:gd name="T7" fmla="*/ 2389810 h 2388565"/>
                  <a:gd name="T8" fmla="*/ 0 w 2388565"/>
                  <a:gd name="T9" fmla="*/ 1194905 h 23885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88565"/>
                  <a:gd name="T16" fmla="*/ 0 h 2388565"/>
                  <a:gd name="T17" fmla="*/ 2388565 w 2388565"/>
                  <a:gd name="T18" fmla="*/ 2388565 h 23885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88565" h="2388565">
                    <a:moveTo>
                      <a:pt x="0" y="1194283"/>
                    </a:moveTo>
                    <a:cubicBezTo>
                      <a:pt x="0" y="534699"/>
                      <a:pt x="534699" y="0"/>
                      <a:pt x="1194283" y="0"/>
                    </a:cubicBezTo>
                    <a:cubicBezTo>
                      <a:pt x="1853867" y="0"/>
                      <a:pt x="2388566" y="534699"/>
                      <a:pt x="2388566" y="1194283"/>
                    </a:cubicBezTo>
                    <a:cubicBezTo>
                      <a:pt x="2388566" y="1853867"/>
                      <a:pt x="1853867" y="2388566"/>
                      <a:pt x="1194283" y="2388566"/>
                    </a:cubicBezTo>
                    <a:cubicBezTo>
                      <a:pt x="534699" y="2388566"/>
                      <a:pt x="0" y="1853867"/>
                      <a:pt x="0" y="1194283"/>
                    </a:cubicBezTo>
                    <a:close/>
                  </a:path>
                </a:pathLst>
              </a:custGeom>
              <a:solidFill>
                <a:schemeClr val="bg1">
                  <a:alpha val="50195"/>
                </a:schemeClr>
              </a:solidFill>
              <a:ln w="127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481248" tIns="432347" rIns="481248" bIns="432347" anchor="ctr"/>
              <a:lstStyle>
                <a:lvl1pPr defTabSz="288925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28892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28892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28892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28892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288925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288925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288925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288925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pl-PL" alt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" name="文字方塊 1"/>
              <p:cNvSpPr txBox="1"/>
              <p:nvPr/>
            </p:nvSpPr>
            <p:spPr>
              <a:xfrm>
                <a:off x="4612015" y="5502382"/>
                <a:ext cx="1615909" cy="46166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zh-TW" altLang="en-US" sz="2400" b="1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社會</a:t>
                </a:r>
                <a:r>
                  <a:rPr lang="zh-TW" altLang="en-US" sz="2400" b="1" dirty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現實</a:t>
                </a:r>
                <a:endParaRPr lang="zh-TW" altLang="en-US" sz="2400" b="1" dirty="0"/>
              </a:p>
            </p:txBody>
          </p:sp>
        </p:grpSp>
        <p:grpSp>
          <p:nvGrpSpPr>
            <p:cNvPr id="13" name="群組 12"/>
            <p:cNvGrpSpPr/>
            <p:nvPr/>
          </p:nvGrpSpPr>
          <p:grpSpPr>
            <a:xfrm>
              <a:off x="1481802" y="4813046"/>
              <a:ext cx="1800000" cy="1800000"/>
              <a:chOff x="4519970" y="4813046"/>
              <a:chExt cx="1800000" cy="1800000"/>
            </a:xfrm>
          </p:grpSpPr>
          <p:sp>
            <p:nvSpPr>
              <p:cNvPr id="15" name="任意多边形 8"/>
              <p:cNvSpPr>
                <a:spLocks/>
              </p:cNvSpPr>
              <p:nvPr/>
            </p:nvSpPr>
            <p:spPr bwMode="auto">
              <a:xfrm>
                <a:off x="4519970" y="4813046"/>
                <a:ext cx="1800000" cy="1800000"/>
              </a:xfrm>
              <a:custGeom>
                <a:avLst/>
                <a:gdLst>
                  <a:gd name="T0" fmla="*/ 0 w 2388565"/>
                  <a:gd name="T1" fmla="*/ 1194905 h 2388565"/>
                  <a:gd name="T2" fmla="*/ 1194905 w 2388565"/>
                  <a:gd name="T3" fmla="*/ 0 h 2388565"/>
                  <a:gd name="T4" fmla="*/ 2389810 w 2388565"/>
                  <a:gd name="T5" fmla="*/ 1194905 h 2388565"/>
                  <a:gd name="T6" fmla="*/ 1194905 w 2388565"/>
                  <a:gd name="T7" fmla="*/ 2389810 h 2388565"/>
                  <a:gd name="T8" fmla="*/ 0 w 2388565"/>
                  <a:gd name="T9" fmla="*/ 1194905 h 23885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388565"/>
                  <a:gd name="T16" fmla="*/ 0 h 2388565"/>
                  <a:gd name="T17" fmla="*/ 2388565 w 2388565"/>
                  <a:gd name="T18" fmla="*/ 2388565 h 23885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388565" h="2388565">
                    <a:moveTo>
                      <a:pt x="0" y="1194283"/>
                    </a:moveTo>
                    <a:cubicBezTo>
                      <a:pt x="0" y="534699"/>
                      <a:pt x="534699" y="0"/>
                      <a:pt x="1194283" y="0"/>
                    </a:cubicBezTo>
                    <a:cubicBezTo>
                      <a:pt x="1853867" y="0"/>
                      <a:pt x="2388566" y="534699"/>
                      <a:pt x="2388566" y="1194283"/>
                    </a:cubicBezTo>
                    <a:cubicBezTo>
                      <a:pt x="2388566" y="1853867"/>
                      <a:pt x="1853867" y="2388566"/>
                      <a:pt x="1194283" y="2388566"/>
                    </a:cubicBezTo>
                    <a:cubicBezTo>
                      <a:pt x="534699" y="2388566"/>
                      <a:pt x="0" y="1853867"/>
                      <a:pt x="0" y="1194283"/>
                    </a:cubicBezTo>
                    <a:close/>
                  </a:path>
                </a:pathLst>
              </a:custGeom>
              <a:solidFill>
                <a:schemeClr val="bg1">
                  <a:alpha val="50195"/>
                </a:schemeClr>
              </a:solidFill>
              <a:ln w="127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lIns="481248" tIns="432347" rIns="481248" bIns="432347" anchor="ctr"/>
              <a:lstStyle>
                <a:lvl1pPr defTabSz="288925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defTabSz="28892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defTabSz="28892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defTabSz="28892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defTabSz="28892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defTabSz="288925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defTabSz="288925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defTabSz="288925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defTabSz="288925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pl-PL" alt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文字方塊 15"/>
              <p:cNvSpPr txBox="1"/>
              <p:nvPr/>
            </p:nvSpPr>
            <p:spPr>
              <a:xfrm>
                <a:off x="4612015" y="5502382"/>
                <a:ext cx="1615909" cy="461665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zh-TW" altLang="en-US" sz="2400" b="1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社會</a:t>
                </a:r>
                <a:r>
                  <a:rPr lang="zh-TW" altLang="en-US" sz="2400" b="1" dirty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理想</a:t>
                </a:r>
                <a:endParaRPr lang="zh-TW" altLang="en-US" sz="2400" b="1" dirty="0"/>
              </a:p>
            </p:txBody>
          </p:sp>
        </p:grpSp>
        <p:sp>
          <p:nvSpPr>
            <p:cNvPr id="17" name="文字方塊 16"/>
            <p:cNvSpPr txBox="1"/>
            <p:nvPr/>
          </p:nvSpPr>
          <p:spPr>
            <a:xfrm>
              <a:off x="3503834" y="5482213"/>
              <a:ext cx="1015330" cy="46166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zh-TW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V.S.</a:t>
              </a:r>
              <a:endPara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175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组合 20"/>
          <p:cNvGrpSpPr>
            <a:grpSpLocks/>
          </p:cNvGrpSpPr>
          <p:nvPr/>
        </p:nvGrpSpPr>
        <p:grpSpPr bwMode="auto">
          <a:xfrm>
            <a:off x="1" y="381003"/>
            <a:ext cx="521584" cy="506413"/>
            <a:chOff x="0" y="0"/>
            <a:chExt cx="694944" cy="624651"/>
          </a:xfrm>
        </p:grpSpPr>
        <p:sp>
          <p:nvSpPr>
            <p:cNvPr id="10263" name="矩形 21"/>
            <p:cNvSpPr>
              <a:spLocks noChangeArrowheads="1"/>
            </p:cNvSpPr>
            <p:nvPr/>
          </p:nvSpPr>
          <p:spPr bwMode="auto">
            <a:xfrm>
              <a:off x="0" y="0"/>
              <a:ext cx="548640" cy="624651"/>
            </a:xfrm>
            <a:prstGeom prst="rect">
              <a:avLst/>
            </a:prstGeom>
            <a:solidFill>
              <a:srgbClr val="7AC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0264" name="矩形 22"/>
            <p:cNvSpPr>
              <a:spLocks noChangeArrowheads="1"/>
            </p:cNvSpPr>
            <p:nvPr/>
          </p:nvSpPr>
          <p:spPr bwMode="auto">
            <a:xfrm>
              <a:off x="612648" y="0"/>
              <a:ext cx="82296" cy="6246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658039" y="3028530"/>
            <a:ext cx="8321415" cy="2535366"/>
            <a:chOff x="642703" y="2524507"/>
            <a:chExt cx="8321415" cy="2581873"/>
          </a:xfrm>
        </p:grpSpPr>
        <p:sp>
          <p:nvSpPr>
            <p:cNvPr id="10250" name="文本框 26"/>
            <p:cNvSpPr txBox="1">
              <a:spLocks noChangeArrowheads="1"/>
            </p:cNvSpPr>
            <p:nvPr/>
          </p:nvSpPr>
          <p:spPr bwMode="auto">
            <a:xfrm>
              <a:off x="1929951" y="4706270"/>
              <a:ext cx="703416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endParaRPr lang="en-US" altLang="zh-CN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grpSp>
          <p:nvGrpSpPr>
            <p:cNvPr id="6" name="群組 5"/>
            <p:cNvGrpSpPr/>
            <p:nvPr/>
          </p:nvGrpSpPr>
          <p:grpSpPr>
            <a:xfrm>
              <a:off x="642703" y="2524507"/>
              <a:ext cx="7500835" cy="1084352"/>
              <a:chOff x="1228828" y="2855776"/>
              <a:chExt cx="7500835" cy="1084352"/>
            </a:xfrm>
          </p:grpSpPr>
          <p:grpSp>
            <p:nvGrpSpPr>
              <p:cNvPr id="27" name="Group 8"/>
              <p:cNvGrpSpPr>
                <a:grpSpLocks/>
              </p:cNvGrpSpPr>
              <p:nvPr/>
            </p:nvGrpSpPr>
            <p:grpSpPr bwMode="auto">
              <a:xfrm>
                <a:off x="1228828" y="2855776"/>
                <a:ext cx="1079999" cy="1079999"/>
                <a:chOff x="0" y="0"/>
                <a:chExt cx="2001212" cy="2001212"/>
              </a:xfrm>
            </p:grpSpPr>
            <p:sp>
              <p:nvSpPr>
                <p:cNvPr id="28" name="Oval 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001212" cy="2001212"/>
                </a:xfrm>
                <a:prstGeom prst="ellipse">
                  <a:avLst/>
                </a:prstGeom>
                <a:solidFill>
                  <a:srgbClr val="D1D9E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endParaRPr lang="en-US" altLang="zh-CN" sz="1800">
                    <a:solidFill>
                      <a:srgbClr val="FFFF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29" name="Group 7"/>
                <p:cNvGrpSpPr>
                  <a:grpSpLocks/>
                </p:cNvGrpSpPr>
                <p:nvPr/>
              </p:nvGrpSpPr>
              <p:grpSpPr bwMode="auto">
                <a:xfrm>
                  <a:off x="596505" y="596505"/>
                  <a:ext cx="808203" cy="808203"/>
                  <a:chOff x="-781" y="-781"/>
                  <a:chExt cx="989337" cy="989337"/>
                </a:xfrm>
              </p:grpSpPr>
              <p:sp>
                <p:nvSpPr>
                  <p:cNvPr id="30" name="Folded Corner 3"/>
                  <p:cNvSpPr>
                    <a:spLocks noChangeArrowheads="1"/>
                  </p:cNvSpPr>
                  <p:nvPr/>
                </p:nvSpPr>
                <p:spPr bwMode="auto">
                  <a:xfrm>
                    <a:off x="-781" y="-781"/>
                    <a:ext cx="989337" cy="989337"/>
                  </a:xfrm>
                  <a:prstGeom prst="foldedCorner">
                    <a:avLst>
                      <a:gd name="adj" fmla="val 32255"/>
                    </a:avLst>
                  </a:prstGeom>
                  <a:solidFill>
                    <a:srgbClr val="8DB4D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1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177849" y="229378"/>
                    <a:ext cx="632077" cy="65268"/>
                  </a:xfrm>
                  <a:prstGeom prst="rect">
                    <a:avLst/>
                  </a:prstGeom>
                  <a:solidFill>
                    <a:srgbClr val="333F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2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77849" y="383961"/>
                    <a:ext cx="632077" cy="61834"/>
                  </a:xfrm>
                  <a:prstGeom prst="rect">
                    <a:avLst/>
                  </a:prstGeom>
                  <a:solidFill>
                    <a:srgbClr val="333F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3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77849" y="535110"/>
                    <a:ext cx="632077" cy="65270"/>
                  </a:xfrm>
                  <a:prstGeom prst="rect">
                    <a:avLst/>
                  </a:prstGeom>
                  <a:solidFill>
                    <a:srgbClr val="333F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37" name="群組 36"/>
              <p:cNvGrpSpPr/>
              <p:nvPr/>
            </p:nvGrpSpPr>
            <p:grpSpPr>
              <a:xfrm>
                <a:off x="1552565" y="2925163"/>
                <a:ext cx="7177098" cy="1014965"/>
                <a:chOff x="1547565" y="1936359"/>
                <a:chExt cx="7177098" cy="1014965"/>
              </a:xfrm>
            </p:grpSpPr>
            <p:grpSp>
              <p:nvGrpSpPr>
                <p:cNvPr id="43" name="Group 7"/>
                <p:cNvGrpSpPr>
                  <a:grpSpLocks/>
                </p:cNvGrpSpPr>
                <p:nvPr/>
              </p:nvGrpSpPr>
              <p:grpSpPr bwMode="auto">
                <a:xfrm>
                  <a:off x="1547565" y="2190701"/>
                  <a:ext cx="432525" cy="432540"/>
                  <a:chOff x="637" y="665"/>
                  <a:chExt cx="979536" cy="979566"/>
                </a:xfrm>
              </p:grpSpPr>
              <p:sp>
                <p:nvSpPr>
                  <p:cNvPr id="44" name="Folded Corner 3"/>
                  <p:cNvSpPr>
                    <a:spLocks noChangeArrowheads="1"/>
                  </p:cNvSpPr>
                  <p:nvPr/>
                </p:nvSpPr>
                <p:spPr bwMode="auto">
                  <a:xfrm>
                    <a:off x="637" y="665"/>
                    <a:ext cx="979536" cy="979566"/>
                  </a:xfrm>
                  <a:prstGeom prst="foldedCorner">
                    <a:avLst>
                      <a:gd name="adj" fmla="val 32255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5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179509" y="230650"/>
                    <a:ext cx="621791" cy="65305"/>
                  </a:xfrm>
                  <a:prstGeom prst="rect">
                    <a:avLst/>
                  </a:prstGeom>
                  <a:solidFill>
                    <a:srgbClr val="333F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6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79509" y="383973"/>
                    <a:ext cx="621791" cy="62465"/>
                  </a:xfrm>
                  <a:prstGeom prst="rect">
                    <a:avLst/>
                  </a:prstGeom>
                  <a:solidFill>
                    <a:srgbClr val="333F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7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79509" y="534458"/>
                    <a:ext cx="621791" cy="65304"/>
                  </a:xfrm>
                  <a:prstGeom prst="rect">
                    <a:avLst/>
                  </a:prstGeom>
                  <a:solidFill>
                    <a:srgbClr val="333F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9" name="组合 18"/>
                <p:cNvGrpSpPr>
                  <a:grpSpLocks/>
                </p:cNvGrpSpPr>
                <p:nvPr/>
              </p:nvGrpSpPr>
              <p:grpSpPr bwMode="auto">
                <a:xfrm>
                  <a:off x="2511077" y="1936359"/>
                  <a:ext cx="6213586" cy="1014965"/>
                  <a:chOff x="-2" y="166073"/>
                  <a:chExt cx="8283557" cy="1014989"/>
                </a:xfrm>
              </p:grpSpPr>
              <p:sp>
                <p:nvSpPr>
                  <p:cNvPr id="40" name="文本框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2" y="719386"/>
                    <a:ext cx="7696912" cy="46167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None/>
                    </a:pPr>
                    <a:r>
                      <a:rPr lang="en-US" altLang="zh-TW" sz="2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- 〈</a:t>
                    </a:r>
                    <a:r>
                      <a:rPr lang="zh-TW" altLang="en-US" sz="2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絕對音樂</a:t>
                    </a:r>
                    <a:r>
                      <a:rPr lang="en-US" altLang="zh-TW" sz="2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〉</a:t>
                    </a:r>
                    <a:r>
                      <a:rPr lang="zh-TW" altLang="en-US" sz="2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altLang="zh-TW" sz="2400" dirty="0" err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v.s</a:t>
                    </a:r>
                    <a:r>
                      <a:rPr lang="en-US" altLang="zh-TW" sz="2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. 〈</a:t>
                    </a:r>
                    <a:r>
                      <a:rPr lang="zh-TW" altLang="en-US" sz="2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標題音樂</a:t>
                    </a:r>
                    <a:r>
                      <a:rPr lang="en-US" altLang="zh-TW" sz="2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〉</a:t>
                    </a:r>
                    <a:endParaRPr lang="zh-CN" altLang="en-US" sz="2400" dirty="0">
                      <a:solidFill>
                        <a:schemeClr val="tx2">
                          <a:lumMod val="50000"/>
                        </a:schemeClr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1" name="Text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2" y="166073"/>
                    <a:ext cx="8283557" cy="523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anchor="ctr">
                    <a:spAutoFit/>
                  </a:bodyPr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None/>
                    </a:pPr>
                    <a:r>
                      <a:rPr lang="zh-TW" altLang="en-US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巴哈的</a:t>
                    </a:r>
                    <a:r>
                      <a:rPr lang="en-US" altLang="zh-TW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〈</a:t>
                    </a:r>
                    <a:r>
                      <a:rPr lang="zh-TW" altLang="en-US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平均律</a:t>
                    </a:r>
                    <a:r>
                      <a:rPr lang="en-US" altLang="zh-TW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〉</a:t>
                    </a:r>
                    <a:r>
                      <a:rPr lang="en-US" altLang="zh-TW" b="1" dirty="0" err="1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v.s</a:t>
                    </a:r>
                    <a:r>
                      <a:rPr lang="en-US" altLang="zh-TW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. </a:t>
                    </a:r>
                    <a:r>
                      <a:rPr lang="zh-TW" altLang="en-US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維瓦第的</a:t>
                    </a:r>
                    <a:r>
                      <a:rPr lang="en-US" altLang="zh-TW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〈</a:t>
                    </a:r>
                    <a:r>
                      <a:rPr lang="zh-TW" altLang="en-US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四季</a:t>
                    </a:r>
                    <a:r>
                      <a:rPr lang="en-US" altLang="zh-TW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rPr>
                      <a:t>〉</a:t>
                    </a:r>
                    <a:endParaRPr lang="zh-CN" altLang="en-US" b="1" dirty="0">
                      <a:solidFill>
                        <a:schemeClr val="tx2">
                          <a:lumMod val="50000"/>
                        </a:schemeClr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</p:grpSp>
      <p:sp>
        <p:nvSpPr>
          <p:cNvPr id="5" name="矩形 4"/>
          <p:cNvSpPr/>
          <p:nvPr/>
        </p:nvSpPr>
        <p:spPr>
          <a:xfrm>
            <a:off x="1802414" y="4845808"/>
            <a:ext cx="52112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TW" altLang="en-US" sz="2400" dirty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關鍵詞：調式音樂 </a:t>
            </a:r>
            <a:r>
              <a:rPr lang="en-US" altLang="zh-TW" sz="2400" dirty="0" err="1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v.s</a:t>
            </a:r>
            <a:r>
              <a:rPr lang="en-US" altLang="zh-TW" sz="2400" dirty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. </a:t>
            </a:r>
            <a:r>
              <a:rPr lang="zh-TW" altLang="en-US" sz="2400" dirty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調性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音樂</a:t>
            </a:r>
            <a:endParaRPr lang="en-US" altLang="zh-TW" sz="2400" dirty="0" smtClean="0">
              <a:solidFill>
                <a:schemeClr val="accent5">
                  <a:lumMod val="50000"/>
                </a:schemeClr>
              </a:solidFill>
              <a:latin typeface="+mn-lt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　　　　幾何 </a:t>
            </a:r>
            <a:r>
              <a:rPr lang="en-US" altLang="zh-TW" sz="2400" dirty="0" err="1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v.s</a:t>
            </a:r>
            <a:r>
              <a:rPr lang="en-US" altLang="zh-TW" sz="24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. </a:t>
            </a: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數學</a:t>
            </a:r>
            <a:endParaRPr lang="en-US" altLang="zh-TW" sz="2400" dirty="0" smtClean="0">
              <a:solidFill>
                <a:schemeClr val="accent5">
                  <a:lumMod val="50000"/>
                </a:schemeClr>
              </a:solidFill>
              <a:latin typeface="+mn-lt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TW" altLang="en-US" sz="2400" dirty="0" smtClean="0">
                <a:solidFill>
                  <a:schemeClr val="accent5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      　　   巴洛克時期</a:t>
            </a:r>
            <a:endParaRPr lang="en-US" altLang="zh-TW" sz="2400" dirty="0">
              <a:solidFill>
                <a:schemeClr val="accent5">
                  <a:lumMod val="50000"/>
                </a:schemeClr>
              </a:solidFill>
              <a:latin typeface="+mn-lt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641934" y="1300112"/>
            <a:ext cx="7516940" cy="1060545"/>
            <a:chOff x="4510054" y="304050"/>
            <a:chExt cx="7516940" cy="1060545"/>
          </a:xfrm>
        </p:grpSpPr>
        <p:grpSp>
          <p:nvGrpSpPr>
            <p:cNvPr id="70" name="组合 18"/>
            <p:cNvGrpSpPr>
              <a:grpSpLocks/>
            </p:cNvGrpSpPr>
            <p:nvPr/>
          </p:nvGrpSpPr>
          <p:grpSpPr bwMode="auto">
            <a:xfrm>
              <a:off x="5670533" y="304050"/>
              <a:ext cx="6356461" cy="961058"/>
              <a:chOff x="-3" y="166073"/>
              <a:chExt cx="8474029" cy="1014987"/>
            </a:xfrm>
          </p:grpSpPr>
          <p:sp>
            <p:nvSpPr>
              <p:cNvPr id="71" name="文本框 19"/>
              <p:cNvSpPr txBox="1">
                <a:spLocks noChangeArrowheads="1"/>
              </p:cNvSpPr>
              <p:nvPr/>
            </p:nvSpPr>
            <p:spPr bwMode="auto">
              <a:xfrm>
                <a:off x="-2" y="719384"/>
                <a:ext cx="7696912" cy="4616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en-US" altLang="zh-TW" sz="24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- 18</a:t>
                </a:r>
                <a:r>
                  <a:rPr lang="zh-TW" altLang="en-US" sz="2400" dirty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世紀的</a:t>
                </a:r>
                <a:r>
                  <a:rPr lang="en-US" altLang="zh-TW" sz="2400" dirty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〈</a:t>
                </a:r>
                <a:r>
                  <a:rPr lang="zh-TW" altLang="en-US" sz="2400" dirty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啓蒙運動</a:t>
                </a:r>
                <a:r>
                  <a:rPr lang="en-US" altLang="zh-TW" sz="24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〉</a:t>
                </a:r>
                <a:endParaRPr lang="zh-CN" altLang="en-US" sz="2400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TextBox 10"/>
              <p:cNvSpPr txBox="1">
                <a:spLocks noChangeArrowheads="1"/>
              </p:cNvSpPr>
              <p:nvPr/>
            </p:nvSpPr>
            <p:spPr bwMode="auto">
              <a:xfrm>
                <a:off x="-3" y="166073"/>
                <a:ext cx="8474029" cy="523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None/>
                </a:pPr>
                <a:r>
                  <a:rPr lang="zh-TW" altLang="en-US" b="1" dirty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從神權的封建社會邁向人權的民主社會</a:t>
                </a:r>
                <a:endParaRPr lang="zh-CN" altLang="en-US" b="1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7" name="群組 6"/>
            <p:cNvGrpSpPr/>
            <p:nvPr/>
          </p:nvGrpSpPr>
          <p:grpSpPr>
            <a:xfrm>
              <a:off x="4510054" y="304050"/>
              <a:ext cx="1079999" cy="1060545"/>
              <a:chOff x="1485691" y="441973"/>
              <a:chExt cx="1079999" cy="1060545"/>
            </a:xfrm>
          </p:grpSpPr>
          <p:sp>
            <p:nvSpPr>
              <p:cNvPr id="81" name="Oval 6"/>
              <p:cNvSpPr>
                <a:spLocks noChangeArrowheads="1"/>
              </p:cNvSpPr>
              <p:nvPr/>
            </p:nvSpPr>
            <p:spPr bwMode="auto">
              <a:xfrm>
                <a:off x="1485691" y="441973"/>
                <a:ext cx="1079999" cy="1060545"/>
              </a:xfrm>
              <a:prstGeom prst="ellipse">
                <a:avLst/>
              </a:prstGeom>
              <a:solidFill>
                <a:srgbClr val="D1D9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en-US" altLang="zh-CN" sz="1800">
                  <a:solidFill>
                    <a:srgbClr val="FFFFFF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Folded Corner 3"/>
              <p:cNvSpPr>
                <a:spLocks noChangeArrowheads="1"/>
              </p:cNvSpPr>
              <p:nvPr/>
            </p:nvSpPr>
            <p:spPr bwMode="auto">
              <a:xfrm>
                <a:off x="1809428" y="759871"/>
                <a:ext cx="432525" cy="424749"/>
              </a:xfrm>
              <a:prstGeom prst="foldedCorner">
                <a:avLst>
                  <a:gd name="adj" fmla="val 32255"/>
                </a:avLst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en-US" altLang="zh-CN" sz="1800">
                  <a:solidFill>
                    <a:srgbClr val="FFFFFF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 4"/>
              <p:cNvSpPr>
                <a:spLocks noChangeArrowheads="1"/>
              </p:cNvSpPr>
              <p:nvPr/>
            </p:nvSpPr>
            <p:spPr bwMode="auto">
              <a:xfrm>
                <a:off x="1888411" y="859595"/>
                <a:ext cx="274559" cy="28317"/>
              </a:xfrm>
              <a:prstGeom prst="rect">
                <a:avLst/>
              </a:prstGeom>
              <a:solidFill>
                <a:srgbClr val="333F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en-US" altLang="zh-CN" sz="1800">
                  <a:solidFill>
                    <a:srgbClr val="FFFFFF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 28"/>
              <p:cNvSpPr>
                <a:spLocks noChangeArrowheads="1"/>
              </p:cNvSpPr>
              <p:nvPr/>
            </p:nvSpPr>
            <p:spPr bwMode="auto">
              <a:xfrm>
                <a:off x="1888411" y="991329"/>
                <a:ext cx="274559" cy="28316"/>
              </a:xfrm>
              <a:prstGeom prst="rect">
                <a:avLst/>
              </a:prstGeom>
              <a:solidFill>
                <a:srgbClr val="333F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en-US" altLang="zh-CN" sz="1800">
                  <a:solidFill>
                    <a:srgbClr val="FFFFFF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 4"/>
              <p:cNvSpPr>
                <a:spLocks noChangeArrowheads="1"/>
              </p:cNvSpPr>
              <p:nvPr/>
            </p:nvSpPr>
            <p:spPr bwMode="auto">
              <a:xfrm>
                <a:off x="1891347" y="928471"/>
                <a:ext cx="274559" cy="28317"/>
              </a:xfrm>
              <a:prstGeom prst="rect">
                <a:avLst/>
              </a:prstGeom>
              <a:solidFill>
                <a:srgbClr val="333F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endParaRPr lang="en-US" altLang="zh-CN" sz="1800">
                  <a:solidFill>
                    <a:srgbClr val="FFFFFF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88" name="矩形 14"/>
          <p:cNvSpPr>
            <a:spLocks noChangeArrowheads="1"/>
          </p:cNvSpPr>
          <p:nvPr/>
        </p:nvSpPr>
        <p:spPr bwMode="auto">
          <a:xfrm>
            <a:off x="0" y="0"/>
            <a:ext cx="9145588" cy="6858000"/>
          </a:xfrm>
          <a:prstGeom prst="rect">
            <a:avLst/>
          </a:prstGeom>
          <a:solidFill>
            <a:schemeClr val="bg1">
              <a:alpha val="1607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79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3" name="组合 20"/>
          <p:cNvGrpSpPr>
            <a:grpSpLocks/>
          </p:cNvGrpSpPr>
          <p:nvPr/>
        </p:nvGrpSpPr>
        <p:grpSpPr bwMode="auto">
          <a:xfrm>
            <a:off x="1" y="381003"/>
            <a:ext cx="521584" cy="506413"/>
            <a:chOff x="0" y="0"/>
            <a:chExt cx="694944" cy="624651"/>
          </a:xfrm>
        </p:grpSpPr>
        <p:sp>
          <p:nvSpPr>
            <p:cNvPr id="10263" name="矩形 21"/>
            <p:cNvSpPr>
              <a:spLocks noChangeArrowheads="1"/>
            </p:cNvSpPr>
            <p:nvPr/>
          </p:nvSpPr>
          <p:spPr bwMode="auto">
            <a:xfrm>
              <a:off x="0" y="0"/>
              <a:ext cx="548640" cy="624651"/>
            </a:xfrm>
            <a:prstGeom prst="rect">
              <a:avLst/>
            </a:prstGeom>
            <a:solidFill>
              <a:srgbClr val="7AC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0264" name="矩形 22"/>
            <p:cNvSpPr>
              <a:spLocks noChangeArrowheads="1"/>
            </p:cNvSpPr>
            <p:nvPr/>
          </p:nvSpPr>
          <p:spPr bwMode="auto">
            <a:xfrm>
              <a:off x="612648" y="0"/>
              <a:ext cx="82296" cy="6246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411778" y="1784757"/>
            <a:ext cx="8319876" cy="2428250"/>
            <a:chOff x="644242" y="3909236"/>
            <a:chExt cx="8319876" cy="2428250"/>
          </a:xfrm>
        </p:grpSpPr>
        <p:cxnSp>
          <p:nvCxnSpPr>
            <p:cNvPr id="10247" name="Straight Connector 38"/>
            <p:cNvCxnSpPr>
              <a:cxnSpLocks noChangeShapeType="1"/>
            </p:cNvCxnSpPr>
            <p:nvPr/>
          </p:nvCxnSpPr>
          <p:spPr bwMode="auto">
            <a:xfrm>
              <a:off x="644242" y="3909236"/>
              <a:ext cx="81000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" name="群組 1"/>
            <p:cNvGrpSpPr/>
            <p:nvPr/>
          </p:nvGrpSpPr>
          <p:grpSpPr>
            <a:xfrm>
              <a:off x="644242" y="4209615"/>
              <a:ext cx="8319876" cy="2127871"/>
              <a:chOff x="1231320" y="4228597"/>
              <a:chExt cx="8319876" cy="2127871"/>
            </a:xfrm>
          </p:grpSpPr>
          <p:grpSp>
            <p:nvGrpSpPr>
              <p:cNvPr id="10246" name="Group 44"/>
              <p:cNvGrpSpPr>
                <a:grpSpLocks/>
              </p:cNvGrpSpPr>
              <p:nvPr/>
            </p:nvGrpSpPr>
            <p:grpSpPr bwMode="auto">
              <a:xfrm>
                <a:off x="1231320" y="4291016"/>
                <a:ext cx="1080000" cy="1080000"/>
                <a:chOff x="0" y="0"/>
                <a:chExt cx="1367740" cy="1367740"/>
              </a:xfrm>
            </p:grpSpPr>
            <p:sp>
              <p:nvSpPr>
                <p:cNvPr id="10254" name="Oval 30"/>
                <p:cNvSpPr>
                  <a:spLocks noChangeArrowheads="1"/>
                </p:cNvSpPr>
                <p:nvPr/>
              </p:nvSpPr>
              <p:spPr bwMode="auto">
                <a:xfrm>
                  <a:off x="-1" y="-645"/>
                  <a:ext cx="1367022" cy="1368656"/>
                </a:xfrm>
                <a:prstGeom prst="ellipse">
                  <a:avLst/>
                </a:prstGeom>
                <a:solidFill>
                  <a:srgbClr val="D9D9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endParaRPr lang="en-US" altLang="zh-CN" sz="1800">
                    <a:solidFill>
                      <a:srgbClr val="FFFF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55" name="Folded Corner 32"/>
                <p:cNvSpPr>
                  <a:spLocks noChangeArrowheads="1"/>
                </p:cNvSpPr>
                <p:nvPr/>
              </p:nvSpPr>
              <p:spPr bwMode="auto">
                <a:xfrm>
                  <a:off x="408041" y="407412"/>
                  <a:ext cx="550938" cy="552543"/>
                </a:xfrm>
                <a:prstGeom prst="foldedCorner">
                  <a:avLst>
                    <a:gd name="adj" fmla="val 32255"/>
                  </a:avLst>
                </a:prstGeom>
                <a:solidFill>
                  <a:srgbClr val="7ACD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endParaRPr lang="en-US" altLang="zh-CN" sz="1800">
                    <a:solidFill>
                      <a:srgbClr val="FFFF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56" name="Pie 42"/>
                <p:cNvSpPr>
                  <a:spLocks/>
                </p:cNvSpPr>
                <p:nvPr/>
              </p:nvSpPr>
              <p:spPr bwMode="auto">
                <a:xfrm>
                  <a:off x="536647" y="516967"/>
                  <a:ext cx="293727" cy="293738"/>
                </a:xfrm>
                <a:custGeom>
                  <a:avLst/>
                  <a:gdLst>
                    <a:gd name="T0" fmla="*/ 293727 w 293727"/>
                    <a:gd name="T1" fmla="*/ 146869 h 293738"/>
                    <a:gd name="T2" fmla="*/ 146863 w 293727"/>
                    <a:gd name="T3" fmla="*/ 293738 h 293738"/>
                    <a:gd name="T4" fmla="*/ -1 w 293727"/>
                    <a:gd name="T5" fmla="*/ 146869 h 293738"/>
                    <a:gd name="T6" fmla="*/ 146863 w 293727"/>
                    <a:gd name="T7" fmla="*/ 0 h 293738"/>
                    <a:gd name="T8" fmla="*/ 146864 w 293727"/>
                    <a:gd name="T9" fmla="*/ 146869 h 293738"/>
                    <a:gd name="T10" fmla="*/ 293727 w 293727"/>
                    <a:gd name="T11" fmla="*/ 146869 h 2937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93727" h="293738">
                      <a:moveTo>
                        <a:pt x="293727" y="146869"/>
                      </a:moveTo>
                      <a:cubicBezTo>
                        <a:pt x="293727" y="227983"/>
                        <a:pt x="227974" y="293738"/>
                        <a:pt x="146863" y="293738"/>
                      </a:cubicBezTo>
                      <a:cubicBezTo>
                        <a:pt x="65752" y="293738"/>
                        <a:pt x="-1" y="227983"/>
                        <a:pt x="-1" y="146869"/>
                      </a:cubicBezTo>
                      <a:cubicBezTo>
                        <a:pt x="-1" y="65755"/>
                        <a:pt x="65752" y="0"/>
                        <a:pt x="146863" y="0"/>
                      </a:cubicBezTo>
                      <a:cubicBezTo>
                        <a:pt x="146863" y="48956"/>
                        <a:pt x="146864" y="97913"/>
                        <a:pt x="146864" y="146869"/>
                      </a:cubicBezTo>
                      <a:lnTo>
                        <a:pt x="293727" y="14686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zh-CN" altLang="en-US"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249" name="组合 25"/>
              <p:cNvGrpSpPr>
                <a:grpSpLocks/>
              </p:cNvGrpSpPr>
              <p:nvPr/>
            </p:nvGrpSpPr>
            <p:grpSpPr bwMode="auto">
              <a:xfrm>
                <a:off x="2517029" y="4228597"/>
                <a:ext cx="7034167" cy="2127871"/>
                <a:chOff x="210625" y="-87084"/>
                <a:chExt cx="9377507" cy="2127908"/>
              </a:xfrm>
            </p:grpSpPr>
            <p:sp>
              <p:nvSpPr>
                <p:cNvPr id="10250" name="文本框 26"/>
                <p:cNvSpPr txBox="1">
                  <a:spLocks noChangeArrowheads="1"/>
                </p:cNvSpPr>
                <p:nvPr/>
              </p:nvSpPr>
              <p:spPr bwMode="auto">
                <a:xfrm>
                  <a:off x="210625" y="409580"/>
                  <a:ext cx="9377507" cy="16312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None/>
                  </a:pP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Antonio Vivaldi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（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1678-1741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），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〈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四季</a:t>
                  </a:r>
                  <a:r>
                    <a:rPr lang="en-US" altLang="zh-CN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〉Op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. 8 No. </a:t>
                  </a:r>
                  <a:r>
                    <a:rPr lang="en-US" altLang="zh-CN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4 (p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. </a:t>
                  </a:r>
                  <a:r>
                    <a:rPr lang="en-US" altLang="zh-CN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1725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)</a:t>
                  </a:r>
                  <a:endParaRPr lang="en-US" altLang="zh-CN" sz="2000" dirty="0" smtClean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None/>
                  </a:pPr>
                  <a:endParaRPr lang="en-US" altLang="zh-CN" sz="2000" dirty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None/>
                  </a:pP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Johann Sebastian Bach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（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1685-1750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），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〈</a:t>
                  </a:r>
                  <a:r>
                    <a:rPr lang="zh-TW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平均律</a:t>
                  </a:r>
                  <a:r>
                    <a:rPr lang="en-US" altLang="zh-TW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〉(</a:t>
                  </a:r>
                  <a:r>
                    <a:rPr lang="en-US" altLang="zh-CN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The 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Well-Tempered </a:t>
                  </a:r>
                  <a:r>
                    <a:rPr lang="en-US" altLang="zh-CN" sz="2000" dirty="0" err="1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Clavie</a:t>
                  </a:r>
                  <a:r>
                    <a:rPr lang="en-US" altLang="zh-CN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) Book 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I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，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Prelude and Fugue No. 1 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，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C </a:t>
                  </a:r>
                  <a:r>
                    <a:rPr lang="zh-TW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大調，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BWV </a:t>
                  </a:r>
                  <a:r>
                    <a:rPr lang="en-US" altLang="zh-CN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846</a:t>
                  </a:r>
                  <a:r>
                    <a:rPr lang="zh-TW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；</a:t>
                  </a:r>
                  <a:r>
                    <a:rPr lang="en-US" altLang="zh-CN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No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. 2 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，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C</a:t>
                  </a:r>
                  <a:r>
                    <a:rPr lang="zh-TW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小調，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BWV 847</a:t>
                  </a:r>
                  <a:r>
                    <a:rPr lang="zh-CN" altLang="en-US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。</a:t>
                  </a:r>
                  <a:r>
                    <a:rPr lang="en-US" altLang="zh-CN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(1722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)</a:t>
                  </a:r>
                </a:p>
              </p:txBody>
            </p:sp>
            <p:sp>
              <p:nvSpPr>
                <p:cNvPr id="10251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210625" y="-87084"/>
                  <a:ext cx="2951240" cy="523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r>
                    <a:rPr lang="zh-TW" altLang="en-US" b="1" dirty="0" smtClean="0">
                      <a:solidFill>
                        <a:schemeClr val="tx2">
                          <a:lumMod val="50000"/>
                        </a:schemeClr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聆聽曲目</a:t>
                  </a:r>
                  <a:endParaRPr lang="en-US" altLang="zh-CN" b="1" dirty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sp>
        <p:nvSpPr>
          <p:cNvPr id="49" name="矩形 14"/>
          <p:cNvSpPr>
            <a:spLocks noChangeArrowheads="1"/>
          </p:cNvSpPr>
          <p:nvPr/>
        </p:nvSpPr>
        <p:spPr bwMode="auto">
          <a:xfrm>
            <a:off x="0" y="0"/>
            <a:ext cx="9145588" cy="6858000"/>
          </a:xfrm>
          <a:prstGeom prst="rect">
            <a:avLst/>
          </a:prstGeom>
          <a:solidFill>
            <a:schemeClr val="bg1">
              <a:alpha val="1607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63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556077" y="658124"/>
            <a:ext cx="8329305" cy="4078304"/>
            <a:chOff x="518471" y="1461878"/>
            <a:chExt cx="8468372" cy="4078304"/>
          </a:xfrm>
        </p:grpSpPr>
        <p:grpSp>
          <p:nvGrpSpPr>
            <p:cNvPr id="3076" name="组合 10"/>
            <p:cNvGrpSpPr>
              <a:grpSpLocks/>
            </p:cNvGrpSpPr>
            <p:nvPr/>
          </p:nvGrpSpPr>
          <p:grpSpPr bwMode="auto">
            <a:xfrm>
              <a:off x="518471" y="1461878"/>
              <a:ext cx="381066" cy="765175"/>
              <a:chOff x="0" y="0"/>
              <a:chExt cx="1064175" cy="1605838"/>
            </a:xfrm>
          </p:grpSpPr>
          <p:sp>
            <p:nvSpPr>
              <p:cNvPr id="3097" name="任意多边形 9"/>
              <p:cNvSpPr>
                <a:spLocks/>
              </p:cNvSpPr>
              <p:nvPr/>
            </p:nvSpPr>
            <p:spPr bwMode="auto">
              <a:xfrm rot="919542">
                <a:off x="0" y="0"/>
                <a:ext cx="1035297" cy="1426610"/>
              </a:xfrm>
              <a:custGeom>
                <a:avLst/>
                <a:gdLst>
                  <a:gd name="T0" fmla="*/ 574808 w 1035297"/>
                  <a:gd name="T1" fmla="*/ 0 h 1426610"/>
                  <a:gd name="T2" fmla="*/ 1035297 w 1035297"/>
                  <a:gd name="T3" fmla="*/ 1142885 h 1426610"/>
                  <a:gd name="T4" fmla="*/ 0 w 1035297"/>
                  <a:gd name="T5" fmla="*/ 1426610 h 1426610"/>
                  <a:gd name="T6" fmla="*/ 574808 w 1035297"/>
                  <a:gd name="T7" fmla="*/ 0 h 14266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35297" h="1426610">
                    <a:moveTo>
                      <a:pt x="574808" y="0"/>
                    </a:moveTo>
                    <a:lnTo>
                      <a:pt x="1035297" y="1142885"/>
                    </a:lnTo>
                    <a:lnTo>
                      <a:pt x="0" y="1426610"/>
                    </a:lnTo>
                    <a:lnTo>
                      <a:pt x="574808" y="0"/>
                    </a:lnTo>
                    <a:close/>
                  </a:path>
                </a:pathLst>
              </a:custGeom>
              <a:solidFill>
                <a:schemeClr val="bg1">
                  <a:alpha val="34117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98" name="任意多边形 6"/>
              <p:cNvSpPr>
                <a:spLocks/>
              </p:cNvSpPr>
              <p:nvPr/>
            </p:nvSpPr>
            <p:spPr bwMode="auto">
              <a:xfrm rot="-1050472">
                <a:off x="352665" y="557257"/>
                <a:ext cx="711510" cy="1048581"/>
              </a:xfrm>
              <a:custGeom>
                <a:avLst/>
                <a:gdLst>
                  <a:gd name="T0" fmla="*/ 75275 w 2970348"/>
                  <a:gd name="T1" fmla="*/ 0 h 4484232"/>
                  <a:gd name="T2" fmla="*/ 170433 w 2970348"/>
                  <a:gd name="T3" fmla="*/ 245197 h 4484232"/>
                  <a:gd name="T4" fmla="*/ 0 w 2970348"/>
                  <a:gd name="T5" fmla="*/ 193963 h 4484232"/>
                  <a:gd name="T6" fmla="*/ 75275 w 2970348"/>
                  <a:gd name="T7" fmla="*/ 0 h 44842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970348" h="4484232">
                    <a:moveTo>
                      <a:pt x="1311906" y="0"/>
                    </a:moveTo>
                    <a:lnTo>
                      <a:pt x="2970348" y="4484232"/>
                    </a:lnTo>
                    <a:lnTo>
                      <a:pt x="0" y="3547237"/>
                    </a:lnTo>
                    <a:lnTo>
                      <a:pt x="1311906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zh-CN" altLang="en-US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81" name="文本框 22"/>
            <p:cNvSpPr txBox="1">
              <a:spLocks noChangeArrowheads="1"/>
            </p:cNvSpPr>
            <p:nvPr/>
          </p:nvSpPr>
          <p:spPr bwMode="auto">
            <a:xfrm>
              <a:off x="1317456" y="1582856"/>
              <a:ext cx="36000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TW" altLang="en-US" b="1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什麼是</a:t>
              </a:r>
              <a:r>
                <a:rPr lang="en-US" altLang="zh-TW" b="1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〈</a:t>
              </a:r>
              <a:r>
                <a:rPr lang="zh-TW" altLang="en-US" b="1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古典</a:t>
              </a:r>
              <a:r>
                <a:rPr lang="en-US" altLang="zh-TW" b="1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〉</a:t>
              </a:r>
              <a:r>
                <a:rPr lang="zh-TW" altLang="en-US" b="1" dirty="0">
                  <a:solidFill>
                    <a:schemeClr val="tx2">
                      <a:lumMod val="50000"/>
                    </a:schemeClr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rPr>
                <a:t>？</a:t>
              </a:r>
              <a:endParaRPr lang="zh-CN" altLang="en-US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grpSp>
          <p:nvGrpSpPr>
            <p:cNvPr id="3082" name="组合 23"/>
            <p:cNvGrpSpPr>
              <a:grpSpLocks/>
            </p:cNvGrpSpPr>
            <p:nvPr/>
          </p:nvGrpSpPr>
          <p:grpSpPr bwMode="auto">
            <a:xfrm>
              <a:off x="518471" y="2555813"/>
              <a:ext cx="381066" cy="765175"/>
              <a:chOff x="0" y="0"/>
              <a:chExt cx="1064175" cy="1605838"/>
            </a:xfrm>
          </p:grpSpPr>
          <p:sp>
            <p:nvSpPr>
              <p:cNvPr id="3095" name="任意多边形 24"/>
              <p:cNvSpPr>
                <a:spLocks/>
              </p:cNvSpPr>
              <p:nvPr/>
            </p:nvSpPr>
            <p:spPr bwMode="auto">
              <a:xfrm rot="919542">
                <a:off x="0" y="0"/>
                <a:ext cx="1035297" cy="1426610"/>
              </a:xfrm>
              <a:custGeom>
                <a:avLst/>
                <a:gdLst>
                  <a:gd name="T0" fmla="*/ 574808 w 1035297"/>
                  <a:gd name="T1" fmla="*/ 0 h 1426610"/>
                  <a:gd name="T2" fmla="*/ 1035297 w 1035297"/>
                  <a:gd name="T3" fmla="*/ 1142885 h 1426610"/>
                  <a:gd name="T4" fmla="*/ 0 w 1035297"/>
                  <a:gd name="T5" fmla="*/ 1426610 h 1426610"/>
                  <a:gd name="T6" fmla="*/ 574808 w 1035297"/>
                  <a:gd name="T7" fmla="*/ 0 h 14266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35297" h="1426610">
                    <a:moveTo>
                      <a:pt x="574808" y="0"/>
                    </a:moveTo>
                    <a:lnTo>
                      <a:pt x="1035297" y="1142885"/>
                    </a:lnTo>
                    <a:lnTo>
                      <a:pt x="0" y="1426610"/>
                    </a:lnTo>
                    <a:lnTo>
                      <a:pt x="574808" y="0"/>
                    </a:lnTo>
                    <a:close/>
                  </a:path>
                </a:pathLst>
              </a:custGeom>
              <a:solidFill>
                <a:schemeClr val="bg1">
                  <a:alpha val="34117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96" name="任意多边形 25"/>
              <p:cNvSpPr>
                <a:spLocks/>
              </p:cNvSpPr>
              <p:nvPr/>
            </p:nvSpPr>
            <p:spPr bwMode="auto">
              <a:xfrm rot="-1050472">
                <a:off x="352665" y="557257"/>
                <a:ext cx="711510" cy="1048581"/>
              </a:xfrm>
              <a:custGeom>
                <a:avLst/>
                <a:gdLst>
                  <a:gd name="T0" fmla="*/ 75275 w 2970348"/>
                  <a:gd name="T1" fmla="*/ 0 h 4484232"/>
                  <a:gd name="T2" fmla="*/ 170433 w 2970348"/>
                  <a:gd name="T3" fmla="*/ 245197 h 4484232"/>
                  <a:gd name="T4" fmla="*/ 0 w 2970348"/>
                  <a:gd name="T5" fmla="*/ 193963 h 4484232"/>
                  <a:gd name="T6" fmla="*/ 75275 w 2970348"/>
                  <a:gd name="T7" fmla="*/ 0 h 44842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970348" h="4484232">
                    <a:moveTo>
                      <a:pt x="1311906" y="0"/>
                    </a:moveTo>
                    <a:lnTo>
                      <a:pt x="2970348" y="4484232"/>
                    </a:lnTo>
                    <a:lnTo>
                      <a:pt x="0" y="3547237"/>
                    </a:lnTo>
                    <a:lnTo>
                      <a:pt x="1311906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zh-CN" altLang="en-US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84" name="文本框 27"/>
            <p:cNvSpPr txBox="1">
              <a:spLocks noChangeArrowheads="1"/>
            </p:cNvSpPr>
            <p:nvPr/>
          </p:nvSpPr>
          <p:spPr bwMode="auto">
            <a:xfrm>
              <a:off x="1317456" y="2419781"/>
              <a:ext cx="715503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b="1" dirty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什麽是</a:t>
              </a:r>
              <a:r>
                <a:rPr lang="zh-CN" altLang="en-US" b="1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＂</a:t>
              </a:r>
              <a:r>
                <a:rPr lang="en-US" altLang="zh-CN" b="1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Galant</a:t>
              </a:r>
              <a:r>
                <a:rPr lang="zh-CN" altLang="en-US" b="1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＂風格？</a:t>
              </a:r>
              <a:endParaRPr lang="en-US" altLang="zh-CN" b="1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en-US" altLang="zh-TW" sz="2000" dirty="0">
                  <a:solidFill>
                    <a:schemeClr val="tx2">
                      <a:lumMod val="50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- modern, smart, chic, smooth, easy, and sophisticated</a:t>
              </a:r>
              <a:r>
                <a:rPr lang="en-US" altLang="zh-TW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cs typeface="Times New Roman" panose="02020603050405020304" pitchFamily="18" charset="0"/>
                </a:rPr>
                <a:t>.</a:t>
              </a:r>
              <a:endParaRPr lang="zh-TW" altLang="zh-TW" sz="2000" dirty="0">
                <a:solidFill>
                  <a:schemeClr val="tx2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  <p:grpSp>
          <p:nvGrpSpPr>
            <p:cNvPr id="3085" name="组合 28"/>
            <p:cNvGrpSpPr>
              <a:grpSpLocks/>
            </p:cNvGrpSpPr>
            <p:nvPr/>
          </p:nvGrpSpPr>
          <p:grpSpPr bwMode="auto">
            <a:xfrm>
              <a:off x="518471" y="3649748"/>
              <a:ext cx="381066" cy="763587"/>
              <a:chOff x="0" y="0"/>
              <a:chExt cx="1064175" cy="1605838"/>
            </a:xfrm>
          </p:grpSpPr>
          <p:sp>
            <p:nvSpPr>
              <p:cNvPr id="3093" name="任意多边形 29"/>
              <p:cNvSpPr>
                <a:spLocks/>
              </p:cNvSpPr>
              <p:nvPr/>
            </p:nvSpPr>
            <p:spPr bwMode="auto">
              <a:xfrm rot="919542">
                <a:off x="0" y="0"/>
                <a:ext cx="1035297" cy="1426610"/>
              </a:xfrm>
              <a:custGeom>
                <a:avLst/>
                <a:gdLst>
                  <a:gd name="T0" fmla="*/ 574808 w 1035297"/>
                  <a:gd name="T1" fmla="*/ 0 h 1426610"/>
                  <a:gd name="T2" fmla="*/ 1035297 w 1035297"/>
                  <a:gd name="T3" fmla="*/ 1142885 h 1426610"/>
                  <a:gd name="T4" fmla="*/ 0 w 1035297"/>
                  <a:gd name="T5" fmla="*/ 1426610 h 1426610"/>
                  <a:gd name="T6" fmla="*/ 574808 w 1035297"/>
                  <a:gd name="T7" fmla="*/ 0 h 14266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35297" h="1426610">
                    <a:moveTo>
                      <a:pt x="574808" y="0"/>
                    </a:moveTo>
                    <a:lnTo>
                      <a:pt x="1035297" y="1142885"/>
                    </a:lnTo>
                    <a:lnTo>
                      <a:pt x="0" y="1426610"/>
                    </a:lnTo>
                    <a:lnTo>
                      <a:pt x="574808" y="0"/>
                    </a:lnTo>
                    <a:close/>
                  </a:path>
                </a:pathLst>
              </a:custGeom>
              <a:solidFill>
                <a:schemeClr val="bg1">
                  <a:alpha val="34117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94" name="任意多边形 30"/>
              <p:cNvSpPr>
                <a:spLocks/>
              </p:cNvSpPr>
              <p:nvPr/>
            </p:nvSpPr>
            <p:spPr bwMode="auto">
              <a:xfrm rot="-1050472">
                <a:off x="352665" y="557257"/>
                <a:ext cx="711510" cy="1048581"/>
              </a:xfrm>
              <a:custGeom>
                <a:avLst/>
                <a:gdLst>
                  <a:gd name="T0" fmla="*/ 75275 w 2970348"/>
                  <a:gd name="T1" fmla="*/ 0 h 4484232"/>
                  <a:gd name="T2" fmla="*/ 170433 w 2970348"/>
                  <a:gd name="T3" fmla="*/ 245197 h 4484232"/>
                  <a:gd name="T4" fmla="*/ 0 w 2970348"/>
                  <a:gd name="T5" fmla="*/ 193963 h 4484232"/>
                  <a:gd name="T6" fmla="*/ 75275 w 2970348"/>
                  <a:gd name="T7" fmla="*/ 0 h 44842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970348" h="4484232">
                    <a:moveTo>
                      <a:pt x="1311906" y="0"/>
                    </a:moveTo>
                    <a:lnTo>
                      <a:pt x="2970348" y="4484232"/>
                    </a:lnTo>
                    <a:lnTo>
                      <a:pt x="0" y="3547237"/>
                    </a:lnTo>
                    <a:lnTo>
                      <a:pt x="1311906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zh-CN" altLang="en-US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87" name="文本框 32"/>
            <p:cNvSpPr txBox="1">
              <a:spLocks noChangeArrowheads="1"/>
            </p:cNvSpPr>
            <p:nvPr/>
          </p:nvSpPr>
          <p:spPr bwMode="auto">
            <a:xfrm>
              <a:off x="1317456" y="3564483"/>
              <a:ext cx="690988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b="1" dirty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什麼</a:t>
              </a:r>
              <a:r>
                <a:rPr lang="zh-CN" altLang="en-US" b="1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是＂</a:t>
              </a:r>
              <a:r>
                <a:rPr lang="en-US" altLang="zh-CN" b="1" dirty="0" err="1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Empfindsamkeit</a:t>
              </a:r>
              <a:r>
                <a:rPr lang="zh-CN" altLang="en-US" b="1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＂？</a:t>
              </a:r>
              <a:endParaRPr lang="en-US" altLang="zh-CN" b="1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（＂</a:t>
              </a:r>
              <a:r>
                <a:rPr lang="en-US" altLang="zh-CN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sentimentality</a:t>
              </a:r>
              <a:r>
                <a:rPr lang="zh-CN" altLang="en-US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＂</a:t>
              </a:r>
              <a:r>
                <a:rPr lang="en-US" altLang="zh-CN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or</a:t>
              </a:r>
              <a:r>
                <a:rPr lang="zh-CN" altLang="en-US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＂</a:t>
              </a:r>
              <a:r>
                <a:rPr lang="en-US" altLang="zh-CN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sensibility</a:t>
              </a:r>
              <a:r>
                <a:rPr lang="zh-CN" altLang="en-US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＂</a:t>
              </a:r>
              <a:r>
                <a:rPr lang="en-US" altLang="zh-CN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)</a:t>
              </a:r>
              <a:endParaRPr lang="zh-CN" altLang="en-US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grpSp>
          <p:nvGrpSpPr>
            <p:cNvPr id="3088" name="组合 33"/>
            <p:cNvGrpSpPr>
              <a:grpSpLocks/>
            </p:cNvGrpSpPr>
            <p:nvPr/>
          </p:nvGrpSpPr>
          <p:grpSpPr bwMode="auto">
            <a:xfrm>
              <a:off x="518471" y="4742095"/>
              <a:ext cx="381066" cy="765175"/>
              <a:chOff x="0" y="0"/>
              <a:chExt cx="1064175" cy="1605838"/>
            </a:xfrm>
          </p:grpSpPr>
          <p:sp>
            <p:nvSpPr>
              <p:cNvPr id="3091" name="任意多边形 34"/>
              <p:cNvSpPr>
                <a:spLocks/>
              </p:cNvSpPr>
              <p:nvPr/>
            </p:nvSpPr>
            <p:spPr bwMode="auto">
              <a:xfrm rot="919542">
                <a:off x="0" y="0"/>
                <a:ext cx="1035297" cy="1426610"/>
              </a:xfrm>
              <a:custGeom>
                <a:avLst/>
                <a:gdLst>
                  <a:gd name="T0" fmla="*/ 574808 w 1035297"/>
                  <a:gd name="T1" fmla="*/ 0 h 1426610"/>
                  <a:gd name="T2" fmla="*/ 1035297 w 1035297"/>
                  <a:gd name="T3" fmla="*/ 1142885 h 1426610"/>
                  <a:gd name="T4" fmla="*/ 0 w 1035297"/>
                  <a:gd name="T5" fmla="*/ 1426610 h 1426610"/>
                  <a:gd name="T6" fmla="*/ 574808 w 1035297"/>
                  <a:gd name="T7" fmla="*/ 0 h 14266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035297" h="1426610">
                    <a:moveTo>
                      <a:pt x="574808" y="0"/>
                    </a:moveTo>
                    <a:lnTo>
                      <a:pt x="1035297" y="1142885"/>
                    </a:lnTo>
                    <a:lnTo>
                      <a:pt x="0" y="1426610"/>
                    </a:lnTo>
                    <a:lnTo>
                      <a:pt x="574808" y="0"/>
                    </a:lnTo>
                    <a:close/>
                  </a:path>
                </a:pathLst>
              </a:custGeom>
              <a:solidFill>
                <a:schemeClr val="bg1">
                  <a:alpha val="34117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zh-CN" altLang="en-US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92" name="任意多边形 35"/>
              <p:cNvSpPr>
                <a:spLocks/>
              </p:cNvSpPr>
              <p:nvPr/>
            </p:nvSpPr>
            <p:spPr bwMode="auto">
              <a:xfrm rot="-1050472">
                <a:off x="352665" y="557257"/>
                <a:ext cx="711510" cy="1048581"/>
              </a:xfrm>
              <a:custGeom>
                <a:avLst/>
                <a:gdLst>
                  <a:gd name="T0" fmla="*/ 75275 w 2970348"/>
                  <a:gd name="T1" fmla="*/ 0 h 4484232"/>
                  <a:gd name="T2" fmla="*/ 170433 w 2970348"/>
                  <a:gd name="T3" fmla="*/ 245197 h 4484232"/>
                  <a:gd name="T4" fmla="*/ 0 w 2970348"/>
                  <a:gd name="T5" fmla="*/ 193963 h 4484232"/>
                  <a:gd name="T6" fmla="*/ 75275 w 2970348"/>
                  <a:gd name="T7" fmla="*/ 0 h 448423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970348" h="4484232">
                    <a:moveTo>
                      <a:pt x="1311906" y="0"/>
                    </a:moveTo>
                    <a:lnTo>
                      <a:pt x="2970348" y="4484232"/>
                    </a:lnTo>
                    <a:lnTo>
                      <a:pt x="0" y="3547237"/>
                    </a:lnTo>
                    <a:lnTo>
                      <a:pt x="1311906" y="0"/>
                    </a:lnTo>
                    <a:close/>
                  </a:path>
                </a:pathLst>
              </a:custGeom>
              <a:noFill/>
              <a:ln w="12700" cap="flat" cmpd="sng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/>
              <a:lstStyle/>
              <a:p>
                <a:endParaRPr lang="zh-CN" altLang="en-US"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090" name="文本框 37"/>
            <p:cNvSpPr txBox="1">
              <a:spLocks noChangeArrowheads="1"/>
            </p:cNvSpPr>
            <p:nvPr/>
          </p:nvSpPr>
          <p:spPr bwMode="auto">
            <a:xfrm>
              <a:off x="1317458" y="4709185"/>
              <a:ext cx="7669385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b="1" dirty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什麼是＂</a:t>
              </a:r>
              <a:r>
                <a:rPr lang="en-US" altLang="zh-CN" b="1" dirty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Sturm und </a:t>
              </a:r>
              <a:r>
                <a:rPr lang="en-US" altLang="zh-CN" b="1" dirty="0" err="1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Drang</a:t>
              </a:r>
              <a:r>
                <a:rPr lang="zh-CN" altLang="en-US" b="1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＂</a:t>
              </a:r>
              <a:endParaRPr lang="en-US" altLang="zh-CN" b="1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None/>
              </a:pPr>
              <a:r>
                <a:rPr lang="zh-CN" altLang="en-US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（</a:t>
              </a:r>
              <a:r>
                <a:rPr lang="en-US" altLang="zh-CN" sz="2000" dirty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storm and </a:t>
              </a:r>
              <a:r>
                <a:rPr lang="en-US" altLang="zh-CN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stress</a:t>
              </a:r>
              <a:r>
                <a:rPr lang="zh-TW" altLang="en-US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，</a:t>
              </a:r>
              <a:r>
                <a:rPr lang="en-US" altLang="zh-CN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zh-CN" altLang="en-US" sz="2000" dirty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狂飆運動</a:t>
              </a:r>
              <a:r>
                <a:rPr lang="en-US" altLang="zh-CN" sz="2000" dirty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-Friedrich Maximilian </a:t>
              </a:r>
              <a:r>
                <a:rPr lang="en-US" altLang="zh-CN" sz="2000" dirty="0" err="1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Klingers</a:t>
              </a:r>
              <a:r>
                <a:rPr lang="en-US" altLang="zh-TW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,</a:t>
              </a:r>
              <a:r>
                <a:rPr lang="en-US" altLang="zh-CN" sz="2000" dirty="0" smtClean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 </a:t>
              </a:r>
              <a:r>
                <a:rPr lang="en-US" altLang="zh-CN" sz="2000" dirty="0">
                  <a:solidFill>
                    <a:schemeClr val="tx2">
                      <a:lumMod val="50000"/>
                    </a:schemeClr>
                  </a:solidFill>
                  <a:latin typeface="+mn-lt"/>
                  <a:ea typeface="微軟正黑體" panose="020B0604030504040204" pitchFamily="34" charset="-120"/>
                  <a:cs typeface="Times New Roman" panose="02020603050405020304" pitchFamily="18" charset="0"/>
                </a:rPr>
                <a:t>1777)</a:t>
              </a:r>
              <a:endParaRPr lang="zh-CN" altLang="en-US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组合 20"/>
          <p:cNvGrpSpPr>
            <a:grpSpLocks/>
          </p:cNvGrpSpPr>
          <p:nvPr/>
        </p:nvGrpSpPr>
        <p:grpSpPr bwMode="auto">
          <a:xfrm>
            <a:off x="1" y="381003"/>
            <a:ext cx="521584" cy="506413"/>
            <a:chOff x="0" y="0"/>
            <a:chExt cx="694944" cy="624651"/>
          </a:xfrm>
        </p:grpSpPr>
        <p:sp>
          <p:nvSpPr>
            <p:cNvPr id="32" name="矩形 21"/>
            <p:cNvSpPr>
              <a:spLocks noChangeArrowheads="1"/>
            </p:cNvSpPr>
            <p:nvPr/>
          </p:nvSpPr>
          <p:spPr bwMode="auto">
            <a:xfrm>
              <a:off x="0" y="0"/>
              <a:ext cx="548640" cy="624651"/>
            </a:xfrm>
            <a:prstGeom prst="rect">
              <a:avLst/>
            </a:prstGeom>
            <a:solidFill>
              <a:srgbClr val="7AC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矩形 22"/>
            <p:cNvSpPr>
              <a:spLocks noChangeArrowheads="1"/>
            </p:cNvSpPr>
            <p:nvPr/>
          </p:nvSpPr>
          <p:spPr bwMode="auto">
            <a:xfrm>
              <a:off x="612648" y="0"/>
              <a:ext cx="82296" cy="6246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文本框 26"/>
          <p:cNvSpPr txBox="1">
            <a:spLocks noChangeArrowheads="1"/>
          </p:cNvSpPr>
          <p:nvPr/>
        </p:nvSpPr>
        <p:spPr bwMode="auto">
          <a:xfrm>
            <a:off x="1776412" y="5789718"/>
            <a:ext cx="63608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zh-CN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莫札特 </a:t>
            </a:r>
            <a:r>
              <a:rPr lang="en-US" altLang="zh-CN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(Wolfgang </a:t>
            </a:r>
            <a:r>
              <a:rPr lang="en-US" altLang="zh-CN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Amadeus Mozart, </a:t>
            </a:r>
            <a:r>
              <a:rPr lang="en-US" altLang="zh-CN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1756-1791)</a:t>
            </a:r>
            <a:r>
              <a:rPr lang="zh-CN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CN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Piano Sonata No. 16</a:t>
            </a:r>
            <a:r>
              <a:rPr lang="zh-CN" altLang="en-US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CN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C</a:t>
            </a:r>
            <a:r>
              <a:rPr lang="zh-CN" altLang="en-US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大調＂</a:t>
            </a:r>
            <a:r>
              <a:rPr lang="en-US" altLang="zh-CN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for </a:t>
            </a:r>
            <a:r>
              <a:rPr lang="en-US" altLang="zh-CN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beginners</a:t>
            </a:r>
            <a:r>
              <a:rPr lang="zh-CN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＂ ，</a:t>
            </a:r>
            <a:r>
              <a:rPr lang="en-US" altLang="zh-CN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K. </a:t>
            </a:r>
            <a:r>
              <a:rPr lang="en-US" altLang="zh-CN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545 (1788)</a:t>
            </a:r>
            <a:endParaRPr lang="zh-CN" altLang="en-US" sz="2000" dirty="0">
              <a:solidFill>
                <a:schemeClr val="tx2">
                  <a:lumMod val="50000"/>
                </a:schemeClr>
              </a:solidFill>
              <a:latin typeface="+mn-lt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5" name="TextBox 10"/>
          <p:cNvSpPr txBox="1">
            <a:spLocks noChangeArrowheads="1"/>
          </p:cNvSpPr>
          <p:nvPr/>
        </p:nvSpPr>
        <p:spPr bwMode="auto">
          <a:xfrm>
            <a:off x="1776412" y="5267890"/>
            <a:ext cx="2213757" cy="52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聆聽曲目</a:t>
            </a:r>
            <a:endParaRPr lang="en-US" altLang="zh-CN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556077" y="5281088"/>
            <a:ext cx="1079433" cy="1080723"/>
            <a:chOff x="556078" y="5203144"/>
            <a:chExt cx="1079433" cy="1080723"/>
          </a:xfrm>
        </p:grpSpPr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556078" y="5203144"/>
              <a:ext cx="1079433" cy="1080723"/>
            </a:xfrm>
            <a:prstGeom prst="ellipse">
              <a:avLst/>
            </a:pr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8" name="Folded Corner 32"/>
            <p:cNvSpPr>
              <a:spLocks noChangeArrowheads="1"/>
            </p:cNvSpPr>
            <p:nvPr/>
          </p:nvSpPr>
          <p:spPr bwMode="auto">
            <a:xfrm>
              <a:off x="878278" y="5525355"/>
              <a:ext cx="435034" cy="436301"/>
            </a:xfrm>
            <a:prstGeom prst="foldedCorner">
              <a:avLst>
                <a:gd name="adj" fmla="val 32255"/>
              </a:avLst>
            </a:prstGeom>
            <a:solidFill>
              <a:srgbClr val="7AC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29" name="Pie 42"/>
            <p:cNvSpPr>
              <a:spLocks/>
            </p:cNvSpPr>
            <p:nvPr/>
          </p:nvSpPr>
          <p:spPr bwMode="auto">
            <a:xfrm>
              <a:off x="979828" y="5611862"/>
              <a:ext cx="231934" cy="231943"/>
            </a:xfrm>
            <a:custGeom>
              <a:avLst/>
              <a:gdLst>
                <a:gd name="T0" fmla="*/ 293727 w 293727"/>
                <a:gd name="T1" fmla="*/ 146869 h 293738"/>
                <a:gd name="T2" fmla="*/ 146863 w 293727"/>
                <a:gd name="T3" fmla="*/ 293738 h 293738"/>
                <a:gd name="T4" fmla="*/ -1 w 293727"/>
                <a:gd name="T5" fmla="*/ 146869 h 293738"/>
                <a:gd name="T6" fmla="*/ 146863 w 293727"/>
                <a:gd name="T7" fmla="*/ 0 h 293738"/>
                <a:gd name="T8" fmla="*/ 146864 w 293727"/>
                <a:gd name="T9" fmla="*/ 146869 h 293738"/>
                <a:gd name="T10" fmla="*/ 293727 w 293727"/>
                <a:gd name="T11" fmla="*/ 146869 h 2937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3727" h="293738">
                  <a:moveTo>
                    <a:pt x="293727" y="146869"/>
                  </a:moveTo>
                  <a:cubicBezTo>
                    <a:pt x="293727" y="227983"/>
                    <a:pt x="227974" y="293738"/>
                    <a:pt x="146863" y="293738"/>
                  </a:cubicBezTo>
                  <a:cubicBezTo>
                    <a:pt x="65752" y="293738"/>
                    <a:pt x="-1" y="227983"/>
                    <a:pt x="-1" y="146869"/>
                  </a:cubicBezTo>
                  <a:cubicBezTo>
                    <a:pt x="-1" y="65755"/>
                    <a:pt x="65752" y="0"/>
                    <a:pt x="146863" y="0"/>
                  </a:cubicBezTo>
                  <a:cubicBezTo>
                    <a:pt x="146863" y="48956"/>
                    <a:pt x="146864" y="97913"/>
                    <a:pt x="146864" y="146869"/>
                  </a:cubicBezTo>
                  <a:lnTo>
                    <a:pt x="293727" y="14686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矩形 14"/>
          <p:cNvSpPr>
            <a:spLocks noChangeArrowheads="1"/>
          </p:cNvSpPr>
          <p:nvPr/>
        </p:nvSpPr>
        <p:spPr bwMode="auto">
          <a:xfrm>
            <a:off x="0" y="0"/>
            <a:ext cx="9145588" cy="6858000"/>
          </a:xfrm>
          <a:prstGeom prst="rect">
            <a:avLst/>
          </a:prstGeom>
          <a:solidFill>
            <a:schemeClr val="bg1">
              <a:alpha val="1607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矩形 14"/>
          <p:cNvSpPr>
            <a:spLocks noChangeArrowheads="1"/>
          </p:cNvSpPr>
          <p:nvPr/>
        </p:nvSpPr>
        <p:spPr bwMode="auto">
          <a:xfrm>
            <a:off x="0" y="0"/>
            <a:ext cx="9145588" cy="6858000"/>
          </a:xfrm>
          <a:prstGeom prst="rect">
            <a:avLst/>
          </a:prstGeom>
          <a:solidFill>
            <a:schemeClr val="bg1">
              <a:alpha val="1607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10243" name="组合 20"/>
          <p:cNvGrpSpPr>
            <a:grpSpLocks/>
          </p:cNvGrpSpPr>
          <p:nvPr/>
        </p:nvGrpSpPr>
        <p:grpSpPr bwMode="auto">
          <a:xfrm>
            <a:off x="1" y="381003"/>
            <a:ext cx="521584" cy="506413"/>
            <a:chOff x="0" y="0"/>
            <a:chExt cx="694944" cy="624651"/>
          </a:xfrm>
        </p:grpSpPr>
        <p:sp>
          <p:nvSpPr>
            <p:cNvPr id="10263" name="矩形 21"/>
            <p:cNvSpPr>
              <a:spLocks noChangeArrowheads="1"/>
            </p:cNvSpPr>
            <p:nvPr/>
          </p:nvSpPr>
          <p:spPr bwMode="auto">
            <a:xfrm>
              <a:off x="0" y="0"/>
              <a:ext cx="548640" cy="624651"/>
            </a:xfrm>
            <a:prstGeom prst="rect">
              <a:avLst/>
            </a:prstGeom>
            <a:solidFill>
              <a:srgbClr val="7AC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0264" name="矩形 22"/>
            <p:cNvSpPr>
              <a:spLocks noChangeArrowheads="1"/>
            </p:cNvSpPr>
            <p:nvPr/>
          </p:nvSpPr>
          <p:spPr bwMode="auto">
            <a:xfrm>
              <a:off x="612648" y="0"/>
              <a:ext cx="82296" cy="6246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645781" y="1685630"/>
            <a:ext cx="8101539" cy="3498481"/>
            <a:chOff x="642703" y="1993047"/>
            <a:chExt cx="8101539" cy="3498481"/>
          </a:xfrm>
        </p:grpSpPr>
        <p:cxnSp>
          <p:nvCxnSpPr>
            <p:cNvPr id="10247" name="Straight Connector 38"/>
            <p:cNvCxnSpPr>
              <a:cxnSpLocks noChangeShapeType="1"/>
            </p:cNvCxnSpPr>
            <p:nvPr/>
          </p:nvCxnSpPr>
          <p:spPr bwMode="auto">
            <a:xfrm>
              <a:off x="644242" y="3671782"/>
              <a:ext cx="810000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" name="群組 2"/>
            <p:cNvGrpSpPr/>
            <p:nvPr/>
          </p:nvGrpSpPr>
          <p:grpSpPr>
            <a:xfrm>
              <a:off x="642703" y="1993047"/>
              <a:ext cx="7059247" cy="1319535"/>
              <a:chOff x="1225367" y="1862620"/>
              <a:chExt cx="7059247" cy="1319535"/>
            </a:xfrm>
          </p:grpSpPr>
          <p:grpSp>
            <p:nvGrpSpPr>
              <p:cNvPr id="10245" name="Group 8"/>
              <p:cNvGrpSpPr>
                <a:grpSpLocks/>
              </p:cNvGrpSpPr>
              <p:nvPr/>
            </p:nvGrpSpPr>
            <p:grpSpPr bwMode="auto">
              <a:xfrm>
                <a:off x="1225367" y="1868491"/>
                <a:ext cx="1080000" cy="1080000"/>
                <a:chOff x="0" y="0"/>
                <a:chExt cx="2001212" cy="2001212"/>
              </a:xfrm>
            </p:grpSpPr>
            <p:sp>
              <p:nvSpPr>
                <p:cNvPr id="10257" name="Oval 6"/>
                <p:cNvSpPr>
                  <a:spLocks noChangeArrowheads="1"/>
                </p:cNvSpPr>
                <p:nvPr/>
              </p:nvSpPr>
              <p:spPr bwMode="auto">
                <a:xfrm>
                  <a:off x="-1" y="0"/>
                  <a:ext cx="2000161" cy="2000230"/>
                </a:xfrm>
                <a:prstGeom prst="ellipse">
                  <a:avLst/>
                </a:prstGeom>
                <a:solidFill>
                  <a:srgbClr val="D9D9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endParaRPr lang="en-US" altLang="zh-CN" sz="1800">
                    <a:solidFill>
                      <a:srgbClr val="FFFF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0258" name="Group 7"/>
                <p:cNvGrpSpPr>
                  <a:grpSpLocks/>
                </p:cNvGrpSpPr>
                <p:nvPr/>
              </p:nvGrpSpPr>
              <p:grpSpPr bwMode="auto">
                <a:xfrm>
                  <a:off x="596505" y="596505"/>
                  <a:ext cx="808203" cy="808203"/>
                  <a:chOff x="0" y="0"/>
                  <a:chExt cx="987777" cy="987777"/>
                </a:xfrm>
              </p:grpSpPr>
              <p:sp>
                <p:nvSpPr>
                  <p:cNvPr id="10259" name="Folded Corner 3"/>
                  <p:cNvSpPr>
                    <a:spLocks noChangeArrowheads="1"/>
                  </p:cNvSpPr>
                  <p:nvPr/>
                </p:nvSpPr>
                <p:spPr bwMode="auto">
                  <a:xfrm>
                    <a:off x="637" y="665"/>
                    <a:ext cx="979536" cy="979566"/>
                  </a:xfrm>
                  <a:prstGeom prst="foldedCorner">
                    <a:avLst>
                      <a:gd name="adj" fmla="val 32255"/>
                    </a:avLst>
                  </a:prstGeom>
                  <a:solidFill>
                    <a:schemeClr val="bg1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60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179509" y="230650"/>
                    <a:ext cx="621791" cy="65305"/>
                  </a:xfrm>
                  <a:prstGeom prst="rect">
                    <a:avLst/>
                  </a:prstGeom>
                  <a:solidFill>
                    <a:srgbClr val="333F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61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79509" y="383973"/>
                    <a:ext cx="621791" cy="62465"/>
                  </a:xfrm>
                  <a:prstGeom prst="rect">
                    <a:avLst/>
                  </a:prstGeom>
                  <a:solidFill>
                    <a:srgbClr val="333F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62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79509" y="534458"/>
                    <a:ext cx="621791" cy="65304"/>
                  </a:xfrm>
                  <a:prstGeom prst="rect">
                    <a:avLst/>
                  </a:prstGeom>
                  <a:solidFill>
                    <a:srgbClr val="333F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anchor="ctr"/>
                  <a:lstStyle>
                    <a:lvl1pPr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1pPr>
                    <a:lvl2pPr marL="742950" indent="-28575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宋体" panose="02010600030101010101" pitchFamily="2" charset="-122"/>
                      </a:defRPr>
                    </a:lvl9pPr>
                  </a:lstStyle>
                  <a:p>
                    <a:pPr algn="ctr" eaLnBrk="1" hangingPunct="1">
                      <a:lnSpc>
                        <a:spcPct val="100000"/>
                      </a:lnSpc>
                      <a:spcBef>
                        <a:spcPct val="0"/>
                      </a:spcBef>
                      <a:buFont typeface="Arial" panose="020B0604020202020204" pitchFamily="34" charset="0"/>
                      <a:buNone/>
                    </a:pPr>
                    <a:endParaRPr lang="en-US" altLang="zh-CN" sz="1800">
                      <a:solidFill>
                        <a:srgbClr val="FFFFFF"/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10248" name="组合 18"/>
              <p:cNvGrpSpPr>
                <a:grpSpLocks/>
              </p:cNvGrpSpPr>
              <p:nvPr/>
            </p:nvGrpSpPr>
            <p:grpSpPr bwMode="auto">
              <a:xfrm>
                <a:off x="2511077" y="1862620"/>
                <a:ext cx="5773537" cy="1319535"/>
                <a:chOff x="-2" y="92334"/>
                <a:chExt cx="7696912" cy="1319563"/>
              </a:xfrm>
            </p:grpSpPr>
            <p:sp>
              <p:nvSpPr>
                <p:cNvPr id="10252" name="文本框 19"/>
                <p:cNvSpPr txBox="1">
                  <a:spLocks noChangeArrowheads="1"/>
                </p:cNvSpPr>
                <p:nvPr/>
              </p:nvSpPr>
              <p:spPr bwMode="auto">
                <a:xfrm>
                  <a:off x="-2" y="950222"/>
                  <a:ext cx="7696912" cy="4616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None/>
                  </a:pPr>
                  <a:r>
                    <a:rPr lang="zh-CN" altLang="en-US" sz="2400" dirty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關鍵詞：法國大革命（</a:t>
                  </a:r>
                  <a:r>
                    <a:rPr lang="en-US" altLang="zh-CN" sz="2400" dirty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French Revolution</a:t>
                  </a:r>
                  <a:r>
                    <a:rPr lang="zh-CN" altLang="en-US" sz="2400" dirty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）</a:t>
                  </a:r>
                </a:p>
              </p:txBody>
            </p:sp>
            <p:sp>
              <p:nvSpPr>
                <p:cNvPr id="10253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-2" y="92334"/>
                  <a:ext cx="7696912" cy="523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anchor="ctr"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None/>
                  </a:pPr>
                  <a:r>
                    <a:rPr lang="en-US" altLang="zh-CN" b="1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- The Human Character</a:t>
                  </a:r>
                  <a:r>
                    <a:rPr lang="zh-CN" altLang="en-US" b="1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＂</a:t>
                  </a:r>
                  <a:r>
                    <a:rPr lang="en-US" altLang="zh-CN" b="1" dirty="0" err="1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Heroica</a:t>
                  </a:r>
                  <a:r>
                    <a:rPr lang="zh-CN" altLang="en-US" b="1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＂！</a:t>
                  </a:r>
                </a:p>
              </p:txBody>
            </p:sp>
          </p:grpSp>
        </p:grpSp>
        <p:grpSp>
          <p:nvGrpSpPr>
            <p:cNvPr id="2" name="群組 1"/>
            <p:cNvGrpSpPr/>
            <p:nvPr/>
          </p:nvGrpSpPr>
          <p:grpSpPr>
            <a:xfrm>
              <a:off x="642703" y="4261814"/>
              <a:ext cx="6560291" cy="1229714"/>
              <a:chOff x="1231320" y="4261814"/>
              <a:chExt cx="6560291" cy="1229714"/>
            </a:xfrm>
          </p:grpSpPr>
          <p:grpSp>
            <p:nvGrpSpPr>
              <p:cNvPr id="10246" name="Group 44"/>
              <p:cNvGrpSpPr>
                <a:grpSpLocks/>
              </p:cNvGrpSpPr>
              <p:nvPr/>
            </p:nvGrpSpPr>
            <p:grpSpPr bwMode="auto">
              <a:xfrm>
                <a:off x="1231320" y="4291016"/>
                <a:ext cx="1080000" cy="1080000"/>
                <a:chOff x="0" y="0"/>
                <a:chExt cx="1367740" cy="1367740"/>
              </a:xfrm>
            </p:grpSpPr>
            <p:sp>
              <p:nvSpPr>
                <p:cNvPr id="10254" name="Oval 30"/>
                <p:cNvSpPr>
                  <a:spLocks noChangeArrowheads="1"/>
                </p:cNvSpPr>
                <p:nvPr/>
              </p:nvSpPr>
              <p:spPr bwMode="auto">
                <a:xfrm>
                  <a:off x="-1" y="-645"/>
                  <a:ext cx="1367022" cy="1368656"/>
                </a:xfrm>
                <a:prstGeom prst="ellipse">
                  <a:avLst/>
                </a:prstGeom>
                <a:solidFill>
                  <a:srgbClr val="D9D9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endParaRPr lang="en-US" altLang="zh-CN" sz="1800">
                    <a:solidFill>
                      <a:srgbClr val="FFFF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55" name="Folded Corner 32"/>
                <p:cNvSpPr>
                  <a:spLocks noChangeArrowheads="1"/>
                </p:cNvSpPr>
                <p:nvPr/>
              </p:nvSpPr>
              <p:spPr bwMode="auto">
                <a:xfrm>
                  <a:off x="408041" y="407412"/>
                  <a:ext cx="550938" cy="552543"/>
                </a:xfrm>
                <a:prstGeom prst="foldedCorner">
                  <a:avLst>
                    <a:gd name="adj" fmla="val 32255"/>
                  </a:avLst>
                </a:prstGeom>
                <a:solidFill>
                  <a:srgbClr val="7ACDE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endParaRPr lang="en-US" altLang="zh-CN" sz="1800">
                    <a:solidFill>
                      <a:srgbClr val="FFFFFF"/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56" name="Pie 42"/>
                <p:cNvSpPr>
                  <a:spLocks/>
                </p:cNvSpPr>
                <p:nvPr/>
              </p:nvSpPr>
              <p:spPr bwMode="auto">
                <a:xfrm>
                  <a:off x="536647" y="516967"/>
                  <a:ext cx="293727" cy="293738"/>
                </a:xfrm>
                <a:custGeom>
                  <a:avLst/>
                  <a:gdLst>
                    <a:gd name="T0" fmla="*/ 293727 w 293727"/>
                    <a:gd name="T1" fmla="*/ 146869 h 293738"/>
                    <a:gd name="T2" fmla="*/ 146863 w 293727"/>
                    <a:gd name="T3" fmla="*/ 293738 h 293738"/>
                    <a:gd name="T4" fmla="*/ -1 w 293727"/>
                    <a:gd name="T5" fmla="*/ 146869 h 293738"/>
                    <a:gd name="T6" fmla="*/ 146863 w 293727"/>
                    <a:gd name="T7" fmla="*/ 0 h 293738"/>
                    <a:gd name="T8" fmla="*/ 146864 w 293727"/>
                    <a:gd name="T9" fmla="*/ 146869 h 293738"/>
                    <a:gd name="T10" fmla="*/ 293727 w 293727"/>
                    <a:gd name="T11" fmla="*/ 146869 h 29373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93727" h="293738">
                      <a:moveTo>
                        <a:pt x="293727" y="146869"/>
                      </a:moveTo>
                      <a:cubicBezTo>
                        <a:pt x="293727" y="227983"/>
                        <a:pt x="227974" y="293738"/>
                        <a:pt x="146863" y="293738"/>
                      </a:cubicBezTo>
                      <a:cubicBezTo>
                        <a:pt x="65752" y="293738"/>
                        <a:pt x="-1" y="227983"/>
                        <a:pt x="-1" y="146869"/>
                      </a:cubicBezTo>
                      <a:cubicBezTo>
                        <a:pt x="-1" y="65755"/>
                        <a:pt x="65752" y="0"/>
                        <a:pt x="146863" y="0"/>
                      </a:cubicBezTo>
                      <a:cubicBezTo>
                        <a:pt x="146863" y="48956"/>
                        <a:pt x="146864" y="97913"/>
                        <a:pt x="146864" y="146869"/>
                      </a:cubicBezTo>
                      <a:lnTo>
                        <a:pt x="293727" y="14686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endParaRPr lang="zh-CN" altLang="en-US"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249" name="组合 25"/>
              <p:cNvGrpSpPr>
                <a:grpSpLocks/>
              </p:cNvGrpSpPr>
              <p:nvPr/>
            </p:nvGrpSpPr>
            <p:grpSpPr bwMode="auto">
              <a:xfrm>
                <a:off x="2517030" y="4261814"/>
                <a:ext cx="5274581" cy="1229714"/>
                <a:chOff x="210625" y="-53866"/>
                <a:chExt cx="7031736" cy="1229734"/>
              </a:xfrm>
            </p:grpSpPr>
            <p:sp>
              <p:nvSpPr>
                <p:cNvPr id="10250" name="文本框 26"/>
                <p:cNvSpPr txBox="1">
                  <a:spLocks noChangeArrowheads="1"/>
                </p:cNvSpPr>
                <p:nvPr/>
              </p:nvSpPr>
              <p:spPr bwMode="auto">
                <a:xfrm>
                  <a:off x="210625" y="467970"/>
                  <a:ext cx="7031736" cy="70789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None/>
                  </a:pP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貝多芬（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Ludwig </a:t>
                  </a:r>
                  <a:r>
                    <a:rPr lang="en-US" altLang="zh-CN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van 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Beethoven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，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1770-1827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），第</a:t>
                  </a:r>
                  <a:r>
                    <a:rPr lang="zh-CN" altLang="en-US" sz="2000" dirty="0" smtClean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五號，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C 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小調，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Op. 67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＂命運＂（</a:t>
                  </a:r>
                  <a:r>
                    <a:rPr lang="en-US" altLang="zh-CN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1804-1808</a:t>
                  </a:r>
                  <a:r>
                    <a:rPr lang="zh-CN" altLang="en-US" sz="2000" dirty="0">
                      <a:solidFill>
                        <a:schemeClr val="tx2">
                          <a:lumMod val="50000"/>
                        </a:schemeClr>
                      </a:solidFill>
                      <a:latin typeface="+mn-lt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）</a:t>
                  </a:r>
                </a:p>
              </p:txBody>
            </p:sp>
            <p:sp>
              <p:nvSpPr>
                <p:cNvPr id="10251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210625" y="-53866"/>
                  <a:ext cx="2951240" cy="5232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lnSpc>
                      <a:spcPct val="100000"/>
                    </a:lnSpc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r>
                    <a:rPr lang="zh-TW" altLang="en-US" b="1" dirty="0" smtClean="0">
                      <a:solidFill>
                        <a:schemeClr val="tx2">
                          <a:lumMod val="50000"/>
                        </a:schemeClr>
                      </a:solidFill>
                      <a:latin typeface="Times New Roman" panose="02020603050405020304" pitchFamily="18" charset="0"/>
                      <a:ea typeface="微軟正黑體" panose="020B0604030504040204" pitchFamily="34" charset="-120"/>
                      <a:cs typeface="Times New Roman" panose="02020603050405020304" pitchFamily="18" charset="0"/>
                    </a:rPr>
                    <a:t>聆聽曲目</a:t>
                  </a:r>
                  <a:endParaRPr lang="en-US" altLang="zh-CN" b="1" dirty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微軟正黑體" panose="020B0604030504040204" pitchFamily="34" charset="-12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14"/>
          <p:cNvSpPr>
            <a:spLocks noChangeArrowheads="1"/>
          </p:cNvSpPr>
          <p:nvPr/>
        </p:nvSpPr>
        <p:spPr bwMode="auto">
          <a:xfrm>
            <a:off x="0" y="0"/>
            <a:ext cx="9145588" cy="6858000"/>
          </a:xfrm>
          <a:prstGeom prst="rect">
            <a:avLst/>
          </a:prstGeom>
          <a:solidFill>
            <a:schemeClr val="bg1">
              <a:alpha val="1607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800">
              <a:solidFill>
                <a:srgbClr val="FFFFFF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13315" name="组合 20"/>
          <p:cNvGrpSpPr>
            <a:grpSpLocks/>
          </p:cNvGrpSpPr>
          <p:nvPr/>
        </p:nvGrpSpPr>
        <p:grpSpPr bwMode="auto">
          <a:xfrm>
            <a:off x="1" y="381003"/>
            <a:ext cx="521584" cy="506413"/>
            <a:chOff x="0" y="0"/>
            <a:chExt cx="694944" cy="624651"/>
          </a:xfrm>
        </p:grpSpPr>
        <p:sp>
          <p:nvSpPr>
            <p:cNvPr id="13324" name="矩形 21"/>
            <p:cNvSpPr>
              <a:spLocks noChangeArrowheads="1"/>
            </p:cNvSpPr>
            <p:nvPr/>
          </p:nvSpPr>
          <p:spPr bwMode="auto">
            <a:xfrm>
              <a:off x="0" y="0"/>
              <a:ext cx="548640" cy="624651"/>
            </a:xfrm>
            <a:prstGeom prst="rect">
              <a:avLst/>
            </a:prstGeom>
            <a:solidFill>
              <a:srgbClr val="7AC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sp>
          <p:nvSpPr>
            <p:cNvPr id="13325" name="矩形 22"/>
            <p:cNvSpPr>
              <a:spLocks noChangeArrowheads="1"/>
            </p:cNvSpPr>
            <p:nvPr/>
          </p:nvSpPr>
          <p:spPr bwMode="auto">
            <a:xfrm>
              <a:off x="612648" y="0"/>
              <a:ext cx="82296" cy="6246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FFFF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</p:grpSp>
      <p:sp>
        <p:nvSpPr>
          <p:cNvPr id="13319" name="文本框 12"/>
          <p:cNvSpPr txBox="1">
            <a:spLocks noChangeArrowheads="1"/>
          </p:cNvSpPr>
          <p:nvPr/>
        </p:nvSpPr>
        <p:spPr bwMode="auto">
          <a:xfrm>
            <a:off x="1106415" y="722335"/>
            <a:ext cx="765925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TW" altLang="en-US" sz="2400" b="1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這是最遙遠的路程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TW" altLang="en-US" sz="2400" b="1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來到最接近你的地方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TW" altLang="en-US" sz="2400" b="1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這是最複雜的訓練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TW" altLang="en-US" sz="2400" b="1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引向曲調的絕對單純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TW" altLang="en-US" sz="2400" b="1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旅客需遍叩每一扇遠方的門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TW" altLang="en-US" sz="2400" b="1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才能來到他自己的門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TW" altLang="en-US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－泰戈</a:t>
            </a:r>
            <a:r>
              <a:rPr lang="zh-TW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爾 </a:t>
            </a:r>
            <a:r>
              <a:rPr lang="en-US" altLang="zh-TW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sz="2000" dirty="0" err="1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Ravindranath</a:t>
            </a:r>
            <a:r>
              <a:rPr lang="en-US" altLang="zh-TW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Tagore</a:t>
            </a:r>
            <a:r>
              <a:rPr lang="zh-TW" altLang="en-US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1861-1941)〈</a:t>
            </a:r>
            <a:r>
              <a:rPr lang="zh-TW" altLang="en-US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回家的路</a:t>
            </a:r>
            <a:r>
              <a:rPr lang="en-US" altLang="zh-TW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〉</a:t>
            </a:r>
            <a:r>
              <a:rPr lang="zh-TW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／</a:t>
            </a:r>
            <a:r>
              <a:rPr lang="en-US" altLang="zh-TW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sz="2000" dirty="0" err="1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Gitanjali</a:t>
            </a:r>
            <a:r>
              <a:rPr lang="zh-TW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zh-TW" altLang="en-US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lang="zh-TW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獻給</a:t>
            </a:r>
            <a:r>
              <a:rPr lang="zh-TW" altLang="en-US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神的讚</a:t>
            </a:r>
            <a:r>
              <a:rPr lang="zh-TW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歌」或</a:t>
            </a:r>
            <a:r>
              <a:rPr lang="zh-TW" altLang="en-US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「</a:t>
            </a:r>
            <a:r>
              <a:rPr lang="zh-TW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頌歌集」，</a:t>
            </a:r>
            <a:r>
              <a:rPr lang="en-US" altLang="zh-TW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1910</a:t>
            </a:r>
            <a:r>
              <a:rPr lang="zh-TW" altLang="en-US" sz="20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14" name="文本框 12"/>
          <p:cNvSpPr txBox="1">
            <a:spLocks noChangeArrowheads="1"/>
          </p:cNvSpPr>
          <p:nvPr/>
        </p:nvSpPr>
        <p:spPr bwMode="auto">
          <a:xfrm>
            <a:off x="1177277" y="5480151"/>
            <a:ext cx="67910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zh-TW" altLang="zh-TW" sz="16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註</a:t>
            </a:r>
            <a:r>
              <a:rPr lang="zh-TW" altLang="en-US" sz="16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zh-TW" altLang="zh-TW" sz="16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泰</a:t>
            </a:r>
            <a:r>
              <a:rPr lang="zh-TW" altLang="zh-TW" sz="16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戈爾以這本詩歌集，於</a:t>
            </a:r>
            <a:r>
              <a:rPr lang="en-US" altLang="zh-TW" sz="16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1913</a:t>
            </a:r>
            <a:r>
              <a:rPr lang="zh-TW" altLang="zh-TW" sz="16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年獲得諾貝爾文學獎</a:t>
            </a:r>
            <a:r>
              <a:rPr lang="zh-TW" altLang="zh-TW" sz="16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endParaRPr lang="en-US" altLang="zh-TW" sz="1600" dirty="0" smtClean="0">
              <a:solidFill>
                <a:schemeClr val="tx2">
                  <a:lumMod val="50000"/>
                </a:schemeClr>
              </a:solidFill>
              <a:latin typeface="+mn-lt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TW" sz="16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16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lang="zh-TW" altLang="zh-TW" sz="160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成為</a:t>
            </a:r>
            <a:r>
              <a:rPr lang="zh-TW" altLang="zh-TW" sz="1600" dirty="0">
                <a:solidFill>
                  <a:schemeClr val="tx2">
                    <a:lumMod val="50000"/>
                  </a:schemeClr>
                </a:solidFill>
                <a:latin typeface="+mn-lt"/>
                <a:ea typeface="微軟正黑體" panose="020B0604030504040204" pitchFamily="34" charset="-120"/>
                <a:cs typeface="Times New Roman" panose="02020603050405020304" pitchFamily="18" charset="0"/>
              </a:rPr>
              <a:t>歷史上第一位獲得此獎項的亞洲人與非歐洲人的得主</a:t>
            </a:r>
            <a:endParaRPr lang="zh-TW" altLang="en-US" sz="1600" dirty="0">
              <a:solidFill>
                <a:schemeClr val="tx2">
                  <a:lumMod val="50000"/>
                </a:schemeClr>
              </a:solidFill>
              <a:latin typeface="+mn-lt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Pages>0</Pages>
  <Words>490</Words>
  <Characters>0</Characters>
  <Application>Microsoft Office PowerPoint</Application>
  <DocSecurity>0</DocSecurity>
  <PresentationFormat>自訂</PresentationFormat>
  <Lines>0</Lines>
  <Paragraphs>51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主题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china</Company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EvaLee</cp:lastModifiedBy>
  <cp:revision>110</cp:revision>
  <dcterms:created xsi:type="dcterms:W3CDTF">2015-05-15T10:48:06Z</dcterms:created>
  <dcterms:modified xsi:type="dcterms:W3CDTF">2022-12-08T09:27:25Z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2052-9.1.0.5184</vt:lpwstr>
  </property>
</Properties>
</file>