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  <p:sldMasterId id="2147483996" r:id="rId2"/>
  </p:sldMasterIdLst>
  <p:notesMasterIdLst>
    <p:notesMasterId r:id="rId27"/>
  </p:notesMasterIdLst>
  <p:handoutMasterIdLst>
    <p:handoutMasterId r:id="rId28"/>
  </p:handoutMasterIdLst>
  <p:sldIdLst>
    <p:sldId id="3357" r:id="rId3"/>
    <p:sldId id="3327" r:id="rId4"/>
    <p:sldId id="3328" r:id="rId5"/>
    <p:sldId id="3329" r:id="rId6"/>
    <p:sldId id="3330" r:id="rId7"/>
    <p:sldId id="3332" r:id="rId8"/>
    <p:sldId id="3331" r:id="rId9"/>
    <p:sldId id="3333" r:id="rId10"/>
    <p:sldId id="3334" r:id="rId11"/>
    <p:sldId id="3337" r:id="rId12"/>
    <p:sldId id="3338" r:id="rId13"/>
    <p:sldId id="3339" r:id="rId14"/>
    <p:sldId id="3340" r:id="rId15"/>
    <p:sldId id="3341" r:id="rId16"/>
    <p:sldId id="3346" r:id="rId17"/>
    <p:sldId id="3348" r:id="rId18"/>
    <p:sldId id="3349" r:id="rId19"/>
    <p:sldId id="3347" r:id="rId20"/>
    <p:sldId id="3366" r:id="rId21"/>
    <p:sldId id="3350" r:id="rId22"/>
    <p:sldId id="3352" r:id="rId23"/>
    <p:sldId id="3386" r:id="rId24"/>
    <p:sldId id="3355" r:id="rId25"/>
    <p:sldId id="3356" r:id="rId26"/>
  </p:sldIdLst>
  <p:sldSz cx="24377650" cy="13716000"/>
  <p:notesSz cx="7019925" cy="9305925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2" pos="958" userDrawn="1">
          <p15:clr>
            <a:srgbClr val="A4A3A4"/>
          </p15:clr>
        </p15:guide>
        <p15:guide id="53" orient="horz" pos="480" userDrawn="1">
          <p15:clr>
            <a:srgbClr val="A4A3A4"/>
          </p15:clr>
        </p15:guide>
        <p15:guide id="54" pos="14398" userDrawn="1">
          <p15:clr>
            <a:srgbClr val="A4A3A4"/>
          </p15:clr>
        </p15:guide>
        <p15:guide id="55" orient="horz" pos="8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D252"/>
    <a:srgbClr val="CCF6FF"/>
    <a:srgbClr val="5178B3"/>
    <a:srgbClr val="2CB3EB"/>
    <a:srgbClr val="FC0D1B"/>
    <a:srgbClr val="FA7B87"/>
    <a:srgbClr val="FB4756"/>
    <a:srgbClr val="CA252D"/>
    <a:srgbClr val="FA4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6" autoAdjust="0"/>
    <p:restoredTop sz="85424" autoAdjust="0"/>
  </p:normalViewPr>
  <p:slideViewPr>
    <p:cSldViewPr snapToGrid="0" snapToObjects="1">
      <p:cViewPr varScale="1">
        <p:scale>
          <a:sx n="40" d="100"/>
          <a:sy n="40" d="100"/>
        </p:scale>
        <p:origin x="453" y="39"/>
      </p:cViewPr>
      <p:guideLst>
        <p:guide pos="958"/>
        <p:guide orient="horz" pos="480"/>
        <p:guide pos="14398"/>
        <p:guide orient="horz" pos="816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2" d="100"/>
        <a:sy n="52" d="100"/>
      </p:scale>
      <p:origin x="0" y="-1629"/>
    </p:cViewPr>
  </p:sorterViewPr>
  <p:notesViewPr>
    <p:cSldViewPr snapToGrid="0" snapToObjects="1" showGuides="1">
      <p:cViewPr>
        <p:scale>
          <a:sx n="68" d="100"/>
          <a:sy n="68" d="100"/>
        </p:scale>
        <p:origin x="2493" y="8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1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DC7DD-9A83-46BC-8CA3-32559C103535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9201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1"/>
            <a:ext cx="304165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40ADF-4CE5-4CCF-A945-CB86030C9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30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11/5/2022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 b="0" i="0">
                <a:latin typeface="Lato Light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 b="0" i="0">
                <a:latin typeface="Lato Light" panose="020F0502020204030203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1400" b="0" i="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1pPr>
    <a:lvl2pPr marL="914217" algn="l" defTabSz="914217" rtl="0" eaLnBrk="1" latinLnBrk="0" hangingPunct="1">
      <a:defRPr sz="1400" b="0" i="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2pPr>
    <a:lvl3pPr marL="1828434" algn="l" defTabSz="914217" rtl="0" eaLnBrk="1" latinLnBrk="0" hangingPunct="1">
      <a:defRPr sz="1400" b="0" i="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3pPr>
    <a:lvl4pPr marL="2742651" algn="l" defTabSz="914217" rtl="0" eaLnBrk="1" latinLnBrk="0" hangingPunct="1">
      <a:defRPr sz="1400" b="0" i="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4pPr>
    <a:lvl5pPr marL="3656868" algn="l" defTabSz="914217" rtl="0" eaLnBrk="1" latinLnBrk="0" hangingPunct="1">
      <a:defRPr sz="1400" b="0" i="0" kern="1200">
        <a:solidFill>
          <a:schemeClr val="tx1"/>
        </a:solidFill>
        <a:latin typeface="標楷體" panose="03000509000000000000" pitchFamily="65" charset="-120"/>
        <a:ea typeface="標楷體" panose="03000509000000000000" pitchFamily="65" charset="-120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F8B3B01-B809-4A5F-A603-596BEBFD4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30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04E0C0-D419-471A-837E-DEA6F4A4F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84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C4DF174-C3BF-4837-8F85-38830C453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4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93B27B5-53E9-43E7-A58A-3F0B58ECD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13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C85E8B8-3D57-4681-8A26-F1B58DECA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59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DEDCC03-6193-49A6-B61F-A82B34231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04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20DC909-B16C-4D47-9B75-2BC949414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14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FE1BEB2-F7C4-4F63-89AA-293ABFE4F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13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C83214F-FE4B-4A00-9B3E-9B58E6FDA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92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E30DC67-0A32-40CC-9C4E-6AF70396D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21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E1E9233-09BD-46D7-91BC-B0C78B56CD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4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0602757-8F2C-4390-A3FA-C9E3E4582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81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1BA2B06-EDB5-4E59-A85F-DDE45D786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73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9E72414-7BE2-4A69-BF4C-19E598E55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53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27FADAA-9408-4BFC-A612-ED28A509A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02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0988440-6616-4C8A-918D-5144D0C27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7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A4E4BE2-08E1-489B-A614-061547096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42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4FE0EA4-59D8-40C7-B5A4-5AAA2D5FF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4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BB14CF9-AF3F-4DEE-8416-908CDF090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5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446E4E3-0C4B-4EF0-AA65-4FB121506A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7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4E79DE9-4693-42FA-B6E1-09E6AE3FBA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15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967CC0E-BF18-4DB8-8A5C-86C42F619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7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AD6F98A-6D1E-447B-867C-DCE4361CD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4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184BF-3510-4812-BB2D-DE8D4AADD32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5150839-5716-4526-95D7-E7F47FC1C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5783-5230-4E1C-9F63-AF9B389AF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42300-681F-4924-8392-BD1CA3BD8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FAEA2-DE52-4542-96C8-1AA41DF7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F17E-7765-4A45-A3E7-33879045454E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3C26A-551E-4B1B-90E1-556BFFB90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47657-C2D5-453C-AF3C-7DBF8CC1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5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ckup Sketch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ECF8-1EC8-4561-8C02-D6427745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4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88412-A881-47E2-8ADD-8887E343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B9E2-067B-416F-BFC3-437E9D8DBBF4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2E563-F2FE-4D2C-9F73-15BEF1E0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82F89-0A03-460F-82F5-B6E97FB6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90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4751-1743-4DAC-8221-696890F9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3CD889-BAFA-468A-A4BA-E83CD935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0BD8E-E97A-464C-8451-3A368FEBE4EC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DE3DE-7704-42A9-89BC-9078F1C9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AB8A-78DE-454E-8B20-BED9B6C8F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40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22F7-C212-43BE-B81A-E525E3A7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FBFB5-0670-47A4-92C0-59E83B4B3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A90AD-D4E6-4FF1-BAC1-993500F9B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16ECC-A0B4-450D-820D-0388ECF08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58E73-0015-4EF2-BA32-EEADB6FF1DA7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BC19E-AC91-4B45-9B33-4933BBD5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0B11B-450E-49B9-BED1-149304748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2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4D10E-B88A-496C-AC9B-0A635F128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5CA8-5011-477F-811E-77D69D139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C420C-5635-4ACF-A68E-DFE7941B8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56D0E-8807-4C0B-B98C-6EB01E3C3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25E9-7164-4963-8927-B76FF9CED4F6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9D420-808B-4FA6-9C4E-AD5ED8C4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4BC0F-42FC-45EA-A9E4-C1997496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324AC-6024-4161-8C2D-32BC91E2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02449-EF62-4794-8390-652C657DF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8ADC8-3D20-4840-939E-F0D1E4407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C399-BDB7-4B0D-B1A4-FD96A8311337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74C77-3109-419E-A391-AF100030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CA2D9-A4E7-4548-96EB-27A4C9BE0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43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07FF3D-A1FA-4A59-84DA-231EE0FDB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1CFA1-DC0A-45C7-8AA7-3CF974A44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90DB6-63D0-4FBF-AE44-10EB7A4B4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C873-4752-4A13-AAEF-0FDAE890AB31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F500F-74ED-43B7-84B5-A9EFA90D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DEBD4-FA44-4F60-97B9-CB61C494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3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4FD6D-BBF9-4ECF-A954-887BC1DF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97E5B-FDF4-49E9-9B85-50E4D09E2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28E78-826D-47B8-9FBE-AB9BD8C1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3162-D16C-4E01-A315-34944A227944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691C4-05A0-4B35-B6A4-9F20F34B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49215-C7E0-4541-941B-1C62915A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79B02-FF1C-43AD-A291-D511528CE1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50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45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E6DA-A88A-41AC-B6BA-9FE01C5D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0A9D6-73F9-4660-9C61-B9F5018F7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0EBF-CF33-43AF-889B-BB97109F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E9C1E-296B-4517-BFB3-A497D6822589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CDD2F-08CC-47F3-A3C5-DF6FF051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9056E-8751-441B-AA63-8C8C3003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4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01032-AEB1-4206-9216-43052DEE3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0F1F6-626E-416D-8353-6DBE6223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343"/>
            <a:fld id="{224F2CC4-2AAA-4689-BC0E-121CE4C8C82A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 defTabSz="1828343"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730D3-116A-45B9-BD1E-91B4B8EC5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34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87566-F3AD-4B04-98F4-A323936D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343"/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34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3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2BE35-98B4-497A-A0B2-78FB74061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CD27D-CD28-45C6-8C73-091B65977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73A59-492E-4EAB-B6DC-D01A4AD4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82474-6D62-4E9B-BCBC-BA3176662291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7EEED-9D68-460E-AFDE-1225E6A98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1C845-524D-4A68-9B61-C9129F9C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7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F2AE-743F-4F67-97B7-C7489580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AA244-FE38-4449-819A-562DAD6A8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990B1-8719-4CCF-9C36-8EF39283C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5A85D8-03DD-4998-8160-57AFCDB7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5FEF-8D92-4615-B9B2-207EF6649E9F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06A84-D26F-41F9-AA42-9973A7E2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C7EEB1-97D0-4321-8789-CBE989DE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8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82C8-96C4-407A-BAE8-541DF2DDB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69749-BFD3-4ACD-A5EA-148FBB44B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61927-1419-4B37-8DB7-75ABDE2AB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A54F7-E813-42F4-897B-9899B89AD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C14B7-1264-4A06-8ECB-2471EBB85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74EEF3-FFA8-4684-B2A3-5027B1657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5B7F7-737F-4578-B212-B2D8F99EC540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F21C59-A630-4F51-85E3-5EFD9BD7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58E90-18D7-4B94-93BC-4411A35F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3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p Sketch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ECF8-1EC8-4561-8C02-D6427745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1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nchor Sketches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ECF8-1EC8-4561-8C02-D6427745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9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xplanation Sketches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ECF8-1EC8-4561-8C02-D64277459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5C7CA-A23F-4D68-9657-9982C7B0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6518D-8BAD-4CB8-B95F-FAE710DD0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FE215-9F10-4F99-99D5-0C2A5F41E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343"/>
            <a:fld id="{224F2CC4-2AAA-4689-BC0E-121CE4C8C82A}" type="datetime1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 defTabSz="1828343"/>
              <a:t>11/5/2022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388F6-153B-46AD-8A4F-A057D0D31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34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C84CA-2807-4FAF-9D3A-606AD1B71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343"/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34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0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98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hf hdr="0" ftr="0" dt="0"/>
  <p:txStyles>
    <p:titleStyle>
      <a:lvl1pPr algn="ctr" defTabSz="1828343" rtl="0" eaLnBrk="1" latinLnBrk="0" hangingPunct="1">
        <a:lnSpc>
          <a:spcPct val="90000"/>
        </a:lnSpc>
        <a:spcBef>
          <a:spcPct val="0"/>
        </a:spcBef>
        <a:buNone/>
        <a:defRPr sz="6398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5DCE74D3-9E86-F741-801B-8E753FD8B727}"/>
              </a:ext>
            </a:extLst>
          </p:cNvPr>
          <p:cNvSpPr/>
          <p:nvPr userDrawn="1"/>
        </p:nvSpPr>
        <p:spPr>
          <a:xfrm>
            <a:off x="22137628" y="738460"/>
            <a:ext cx="701749" cy="701749"/>
          </a:xfrm>
          <a:prstGeom prst="ellipse">
            <a:avLst/>
          </a:prstGeom>
          <a:solidFill>
            <a:srgbClr val="FFD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22137628" y="719470"/>
            <a:ext cx="731520" cy="731520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fld id="{C2130A1F-96FE-9345-9E91-FD9BE4197128}" type="slidenum">
              <a:rPr lang="en-US" sz="2400" smtClean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pPr algn="ctr"/>
              <a:t>‹#›</a:t>
            </a:fld>
            <a:endParaRPr lang="en-US" sz="2800" dirty="0">
              <a:solidFill>
                <a:srgbClr val="FFFFFF"/>
              </a:solidFill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584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>
          <p15:clr>
            <a:srgbClr val="A4A3A4"/>
          </p15:clr>
        </p15:guide>
        <p15:guide id="2" pos="1439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300" y="-1206330"/>
            <a:ext cx="25114250" cy="167428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CE065F-F2D7-4CD9-B969-A6FBEC47F5AE}"/>
              </a:ext>
            </a:extLst>
          </p:cNvPr>
          <p:cNvSpPr txBox="1"/>
          <p:nvPr/>
        </p:nvSpPr>
        <p:spPr>
          <a:xfrm>
            <a:off x="7282357" y="2003051"/>
            <a:ext cx="104519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莊子快樂學</a:t>
            </a:r>
            <a:endParaRPr lang="en-US" sz="16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2AF4A-91BA-4086-A9E6-C8C829C2439D}"/>
              </a:ext>
            </a:extLst>
          </p:cNvPr>
          <p:cNvSpPr txBox="1"/>
          <p:nvPr/>
        </p:nvSpPr>
        <p:spPr>
          <a:xfrm>
            <a:off x="10890232" y="8894975"/>
            <a:ext cx="4416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白培霖 老師</a:t>
            </a:r>
            <a:endParaRPr lang="en-US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6083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1156939_122647073_2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213" y="-601266"/>
            <a:ext cx="14779936" cy="923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 descr="20081116191537990"/>
          <p:cNvPicPr>
            <a:picLocks noGrp="1" noChangeAspect="1"/>
          </p:cNvPicPr>
          <p:nvPr isPhoto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938" y="3493294"/>
            <a:ext cx="15122007" cy="1134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A8255E2-0AFA-4153-8B3B-179D3AEC2F2F}"/>
              </a:ext>
            </a:extLst>
          </p:cNvPr>
          <p:cNvSpPr txBox="1"/>
          <p:nvPr/>
        </p:nvSpPr>
        <p:spPr>
          <a:xfrm>
            <a:off x="212651" y="10441171"/>
            <a:ext cx="8802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不要和別人吵架</a:t>
            </a:r>
          </a:p>
        </p:txBody>
      </p:sp>
    </p:spTree>
    <p:extLst>
      <p:ext uri="{BB962C8B-B14F-4D97-AF65-F5344CB8AC3E}">
        <p14:creationId xmlns:p14="http://schemas.microsoft.com/office/powerpoint/2010/main" val="15222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63643" y="5320349"/>
            <a:ext cx="21025723" cy="2650436"/>
          </a:xfrm>
        </p:spPr>
        <p:txBody>
          <a:bodyPr/>
          <a:lstStyle/>
          <a:p>
            <a:r>
              <a:rPr lang="zh-TW" altLang="en-US" sz="10797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別人不知道我認為的</a:t>
            </a:r>
            <a:r>
              <a:rPr lang="zh-TW" altLang="en-US" sz="15996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真理</a:t>
            </a:r>
            <a:r>
              <a:rPr lang="zh-TW" altLang="en-US" sz="10797" b="0" kern="100" dirty="0">
                <a:latin typeface="Times New Roman" panose="02020603050405020304" pitchFamily="18" charset="0"/>
                <a:ea typeface="金梅新中楷國際碼" panose="02010509060101010101" pitchFamily="49" charset="-12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33230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5963" y="4363373"/>
            <a:ext cx="21025723" cy="5705474"/>
          </a:xfrm>
        </p:spPr>
        <p:txBody>
          <a:bodyPr/>
          <a:lstStyle/>
          <a:p>
            <a:r>
              <a:rPr lang="zh-TW" altLang="en-US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是亦彼也，彼亦是也。</a:t>
            </a:r>
            <a:br>
              <a:rPr lang="en-US" altLang="zh-TW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</a:br>
            <a:r>
              <a:rPr lang="zh-TW" altLang="en-US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彼亦一是非，此亦一是非。</a:t>
            </a:r>
            <a:br>
              <a:rPr lang="en-US" altLang="zh-TW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</a:br>
            <a:r>
              <a:rPr lang="zh-TW" altLang="en-US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果且有彼是乎哉？果且無彼是乎哉？</a:t>
            </a:r>
            <a:br>
              <a:rPr lang="en-US" altLang="zh-TW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</a:br>
            <a:r>
              <a:rPr lang="en-US" altLang="zh-TW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…</a:t>
            </a:r>
            <a:br>
              <a:rPr lang="en-US" altLang="zh-TW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</a:br>
            <a:r>
              <a:rPr lang="zh-TW" altLang="en-US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是亦一無窮，非亦一無窮也。</a:t>
            </a:r>
            <a:br>
              <a:rPr lang="en-US" altLang="zh-TW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</a:br>
            <a:r>
              <a:rPr lang="zh-TW" altLang="en-US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故曰「莫若以明」。</a:t>
            </a:r>
            <a:endParaRPr lang="zh-TW" altLang="en-US" sz="7198" b="0" kern="100" dirty="0">
              <a:latin typeface="Times New Roman" panose="02020603050405020304" pitchFamily="18" charset="0"/>
              <a:ea typeface="金梅新中楷國際碼" panose="02010509060101010101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anchor="b"/>
          <a:lstStyle/>
          <a:p>
            <a:pPr algn="r"/>
            <a:r>
              <a:rPr lang="zh-TW" altLang="en-US" dirty="0"/>
              <a:t>莊子，內篇，齊物論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98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u="none" strike="noStrike" kern="100" baseline="0">
                <a:latin typeface="Arial" panose="020B0604020202020204" pitchFamily="34" charset="0"/>
                <a:ea typeface="金梅新中楷國際碼" panose="02010509060101010101" pitchFamily="49" charset="-120"/>
              </a:rPr>
              <a:t>焚膏繼晷</a:t>
            </a:r>
            <a:r>
              <a:rPr lang="en-US" altLang="zh-TW" b="0" i="0" u="none" strike="noStrike" kern="100" baseline="0">
                <a:latin typeface="Arial" panose="020B0604020202020204" pitchFamily="34" charset="0"/>
                <a:ea typeface="金梅新中楷國際碼" panose="02010509060101010101" pitchFamily="49" charset="-120"/>
              </a:rPr>
              <a:t>!</a:t>
            </a:r>
            <a:endParaRPr lang="zh-TW" altLang="en-US" b="0" i="0" u="none" strike="noStrike" kern="100" baseline="0">
              <a:latin typeface="Times New Roman" panose="02020603050405020304" pitchFamily="18" charset="0"/>
              <a:ea typeface="金梅新中楷國際碼" panose="02010509060101010101" pitchFamily="49" charset="-120"/>
            </a:endParaRPr>
          </a:p>
        </p:txBody>
      </p:sp>
      <p:pic>
        <p:nvPicPr>
          <p:cNvPr id="4098" name="Picture 2" descr="ãoverworking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18" y="849043"/>
            <a:ext cx="18660697" cy="1241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69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0139" y="4862942"/>
            <a:ext cx="19604267" cy="5703988"/>
          </a:xfrm>
        </p:spPr>
        <p:txBody>
          <a:bodyPr/>
          <a:lstStyle/>
          <a:p>
            <a:pPr algn="l"/>
            <a:r>
              <a:rPr lang="zh-TW" altLang="en-US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狙公賦芧，曰：「朝三而莫四。」</a:t>
            </a:r>
            <a:br>
              <a:rPr lang="en-US" altLang="zh-TW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</a:br>
            <a:r>
              <a:rPr lang="zh-TW" altLang="en-US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眾狙皆怒。曰：「然則朝四而莫三。」眾狙皆悅。</a:t>
            </a:r>
            <a:br>
              <a:rPr lang="en-US" altLang="zh-TW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</a:br>
            <a:r>
              <a:rPr lang="zh-TW" altLang="en-US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名實未虧，而喜怒為用，亦因是也。</a:t>
            </a:r>
            <a:endParaRPr lang="zh-TW" altLang="en-US" sz="7198" b="0" kern="100" dirty="0">
              <a:latin typeface="Times New Roman" panose="02020603050405020304" pitchFamily="18" charset="0"/>
              <a:ea typeface="金梅新中楷國際碼" panose="02010509060101010101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anchor="b"/>
          <a:lstStyle/>
          <a:p>
            <a:pPr algn="r"/>
            <a:r>
              <a:rPr lang="zh-TW" altLang="en-US" dirty="0"/>
              <a:t>莊子，內篇，齊物論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A39E67E-9B43-40CD-9580-C67D3F5B17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936" y="-16503"/>
            <a:ext cx="11924714" cy="570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8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1350" y="6275796"/>
            <a:ext cx="21025723" cy="2650436"/>
          </a:xfrm>
        </p:spPr>
        <p:txBody>
          <a:bodyPr/>
          <a:lstStyle/>
          <a:p>
            <a:r>
              <a:rPr lang="zh-TW" altLang="en-US" sz="10797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我要一個</a:t>
            </a:r>
            <a:r>
              <a:rPr lang="zh-TW" altLang="en-US" sz="15996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平衡</a:t>
            </a:r>
            <a:r>
              <a:rPr lang="zh-TW" altLang="en-US" sz="10797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的生活</a:t>
            </a:r>
            <a:r>
              <a:rPr lang="zh-TW" altLang="en-US" sz="10797" b="0" kern="100" dirty="0">
                <a:latin typeface="Times New Roman" panose="02020603050405020304" pitchFamily="18" charset="0"/>
                <a:ea typeface="金梅新中楷國際碼" panose="02010509060101010101" pitchFamily="49" charset="-12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32131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伸腰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8076" y="-624857"/>
            <a:ext cx="14449656" cy="9031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1" descr="PPT配图 (1)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764" y="4295397"/>
            <a:ext cx="12540887" cy="1007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33B97B0E-360E-45CE-8B44-92C461FAC0BB}"/>
              </a:ext>
            </a:extLst>
          </p:cNvPr>
          <p:cNvSpPr txBox="1"/>
          <p:nvPr/>
        </p:nvSpPr>
        <p:spPr>
          <a:xfrm>
            <a:off x="13828226" y="1218320"/>
            <a:ext cx="92127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更別和老天爺吵架</a:t>
            </a:r>
          </a:p>
        </p:txBody>
      </p:sp>
    </p:spTree>
    <p:extLst>
      <p:ext uri="{BB962C8B-B14F-4D97-AF65-F5344CB8AC3E}">
        <p14:creationId xmlns:p14="http://schemas.microsoft.com/office/powerpoint/2010/main" val="334979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1350" y="5343939"/>
            <a:ext cx="21025723" cy="2650436"/>
          </a:xfrm>
        </p:spPr>
        <p:txBody>
          <a:bodyPr/>
          <a:lstStyle/>
          <a:p>
            <a:r>
              <a:rPr lang="zh-TW" altLang="en-US" sz="10797" b="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15996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懂</a:t>
            </a:r>
            <a:r>
              <a:rPr lang="zh-TW" altLang="en-US" sz="10797" b="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真理嗎</a:t>
            </a:r>
            <a:r>
              <a:rPr lang="en-US" altLang="zh-TW" sz="10797" b="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10797" b="0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794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1196" y="5184683"/>
            <a:ext cx="20009864" cy="5703988"/>
          </a:xfrm>
        </p:spPr>
        <p:txBody>
          <a:bodyPr/>
          <a:lstStyle/>
          <a:p>
            <a:br>
              <a:rPr lang="zh-TW" altLang="en-US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</a:br>
            <a:r>
              <a:rPr lang="zh-TW" altLang="en-US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庖丁為文惠君解牛，手之所觸，肩之所倚，足之所履，膝之所踦，砉然嚮然，奏刀騞然，莫不中音。合於</a:t>
            </a:r>
            <a:r>
              <a:rPr lang="en-US" altLang="zh-TW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《</a:t>
            </a:r>
            <a:r>
              <a:rPr lang="zh-TW" altLang="en-US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桑林</a:t>
            </a:r>
            <a:r>
              <a:rPr lang="en-US" altLang="zh-TW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》</a:t>
            </a:r>
            <a:r>
              <a:rPr lang="zh-TW" altLang="en-US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之舞，乃中</a:t>
            </a:r>
            <a:r>
              <a:rPr lang="en-US" altLang="zh-TW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《</a:t>
            </a:r>
            <a:r>
              <a:rPr lang="zh-TW" altLang="en-US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經首</a:t>
            </a:r>
            <a:r>
              <a:rPr lang="en-US" altLang="zh-TW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》</a:t>
            </a:r>
            <a:r>
              <a:rPr lang="zh-TW" altLang="en-US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之會。文惠君曰：「譆！善哉！技蓋至此乎？」庖丁釋刀對曰：「臣之所好者道也，進乎技矣。始臣之解牛之時，所見无非牛者。三年之後，未嘗見全牛也。方今之時，臣以神遇，而不以目視，官知止而神欲行。依乎天理，批大郤，導大窾，因其固然。技經肯綮之未嘗，而況大軱乎！</a:t>
            </a:r>
            <a:endParaRPr lang="zh-TW" altLang="en-US" sz="7198" b="0" kern="100" dirty="0">
              <a:latin typeface="Times New Roman" panose="02020603050405020304" pitchFamily="18" charset="0"/>
              <a:ea typeface="金梅新中楷國際碼" panose="02010509060101010101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anchor="b"/>
          <a:lstStyle/>
          <a:p>
            <a:pPr algn="r"/>
            <a:r>
              <a:rPr lang="zh-TW" altLang="en-US" dirty="0"/>
              <a:t>莊子，內篇，養生主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1196" y="6060233"/>
            <a:ext cx="20009864" cy="5703988"/>
          </a:xfrm>
        </p:spPr>
        <p:txBody>
          <a:bodyPr/>
          <a:lstStyle/>
          <a:p>
            <a:pPr algn="l"/>
            <a:r>
              <a:rPr lang="zh-TW" altLang="en-US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良庖歲更刀，割也；族庖月更刀，折也。今臣之刀十九年矣，所解數千牛矣，而刀刃若新發於硎。彼節者有間，而刀刃者无厚，以无厚入有間，恢恢乎其於遊刃必有餘地矣，是以十九年而刀刃若新發於硎。雖然，每至於族，吾見其難為，怵然為戒，視為止，行為遲。動刀甚微，謋然已解，如土委地。提刀而立，為之四顧，為之躊躇滿志，善刀而藏之。」</a:t>
            </a:r>
            <a:endParaRPr lang="zh-TW" altLang="en-US" sz="7198" b="0" kern="100" dirty="0">
              <a:latin typeface="Times New Roman" panose="02020603050405020304" pitchFamily="18" charset="0"/>
              <a:ea typeface="金梅新中楷國際碼" panose="02010509060101010101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anchor="b"/>
          <a:lstStyle/>
          <a:p>
            <a:pPr algn="r"/>
            <a:r>
              <a:rPr lang="zh-TW" altLang="en-US" dirty="0"/>
              <a:t>莊子，內篇，養生主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171196" y="1490563"/>
            <a:ext cx="184731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343"/>
            <a:endParaRPr lang="zh-TW" altLang="en-US" sz="7198" dirty="0">
              <a:solidFill>
                <a:prstClr val="black"/>
              </a:solidFill>
              <a:latin typeface="金梅新中楷國際碼" panose="02010509060101010101" pitchFamily="49" charset="-120"/>
              <a:ea typeface="金梅新中楷國際碼" panose="02010509060101010101" pitchFamily="49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26EC691-8B72-48B2-B47A-F92C7A8C0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926" y="64864"/>
            <a:ext cx="6932114" cy="331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3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u="none" strike="noStrike" kern="100" baseline="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不要和三個人吵架</a:t>
            </a:r>
            <a:endParaRPr lang="zh-TW" altLang="en-US" b="0" i="0" u="none" strike="noStrike" kern="100" baseline="0" dirty="0">
              <a:latin typeface="Times New Roman" panose="02020603050405020304" pitchFamily="18" charset="0"/>
              <a:ea typeface="金梅新中楷國際碼" panose="02010509060101010101" pitchFamily="49" charset="-120"/>
            </a:endParaRPr>
          </a:p>
        </p:txBody>
      </p:sp>
      <p:pic>
        <p:nvPicPr>
          <p:cNvPr id="3" name="图片 1" descr="伸腰"/>
          <p:cNvPicPr>
            <a:picLocks noGrp="1" noChangeAspect="1"/>
          </p:cNvPicPr>
          <p:nvPr isPhoto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731" y="7947459"/>
            <a:ext cx="8032830" cy="502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1" descr="被锁住"/>
          <p:cNvPicPr>
            <a:picLocks noGrp="1" noChangeAspect="1"/>
          </p:cNvPicPr>
          <p:nvPr isPhoto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2" y="5852422"/>
            <a:ext cx="4445542" cy="719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" descr="1156939_122647073_2"/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02" y="3382282"/>
            <a:ext cx="10521709" cy="657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44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i="0" u="none" strike="noStrike" kern="100" baseline="0">
                <a:latin typeface="Arial" panose="020B0604020202020204" pitchFamily="34" charset="0"/>
                <a:ea typeface="金梅新中楷國際碼" panose="02010509060101010101" pitchFamily="49" charset="-120"/>
              </a:rPr>
              <a:t>Every Master Starts as a Disaster</a:t>
            </a:r>
            <a:endParaRPr lang="zh-TW" altLang="en-US" b="0" i="0" u="none" strike="noStrike" kern="100" baseline="0">
              <a:latin typeface="Arial" panose="020B0604020202020204" pitchFamily="34" charset="0"/>
              <a:ea typeface="金梅新中楷國際碼" panose="02010509060101010101" pitchFamily="49" charset="-120"/>
            </a:endParaRPr>
          </a:p>
        </p:txBody>
      </p:sp>
      <p:pic>
        <p:nvPicPr>
          <p:cNvPr id="2050" name="Picture 2" descr="ãevery master starts as a disaster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683" y="495933"/>
            <a:ext cx="24554334" cy="105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761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1598" y="5674217"/>
            <a:ext cx="21025723" cy="2650436"/>
          </a:xfrm>
        </p:spPr>
        <p:txBody>
          <a:bodyPr/>
          <a:lstStyle/>
          <a:p>
            <a:r>
              <a:rPr lang="zh-TW" altLang="en-US" sz="10797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我在「</a:t>
            </a:r>
            <a:r>
              <a:rPr lang="zh-TW" altLang="en-US" sz="15996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道</a:t>
            </a:r>
            <a:r>
              <a:rPr lang="zh-TW" altLang="en-US" sz="10797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」上嗎</a:t>
            </a:r>
            <a:r>
              <a:rPr lang="en-US" altLang="zh-TW" sz="10797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?</a:t>
            </a:r>
            <a:endParaRPr lang="zh-TW" altLang="en-US" sz="10797" b="0" kern="100" dirty="0">
              <a:latin typeface="Times New Roman" panose="02020603050405020304" pitchFamily="18" charset="0"/>
              <a:ea typeface="金梅新中楷國際碼" panose="0201050906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0863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滄海：“細思極恐”的賣油翁_校長傳媒- MdEditor">
            <a:extLst>
              <a:ext uri="{FF2B5EF4-FFF2-40B4-BE49-F238E27FC236}">
                <a16:creationId xmlns:a16="http://schemas.microsoft.com/office/drawing/2014/main" id="{90A9281A-C613-473B-A77A-3D0B73FE5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219" y="-99606"/>
            <a:ext cx="13815606" cy="1381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7689FB0-C2C5-4A6D-A602-328AA36B1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30165"/>
            <a:ext cx="24342026" cy="108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38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i="0" u="none" strike="noStrike" kern="100" baseline="0">
                <a:latin typeface="Arial" panose="020B0604020202020204" pitchFamily="34" charset="0"/>
                <a:ea typeface="金梅新中楷國際碼" panose="02010509060101010101" pitchFamily="49" charset="-120"/>
              </a:rPr>
              <a:t>禪境</a:t>
            </a:r>
            <a:endParaRPr lang="zh-TW" altLang="en-US" b="0" i="0" u="none" strike="noStrike" kern="100" baseline="0">
              <a:latin typeface="Times New Roman" panose="02020603050405020304" pitchFamily="18" charset="0"/>
              <a:ea typeface="金梅新中楷國際碼" panose="02010509060101010101" pitchFamily="49" charset="-120"/>
            </a:endParaRPr>
          </a:p>
        </p:txBody>
      </p:sp>
      <p:pic>
        <p:nvPicPr>
          <p:cNvPr id="9218" name="Picture 2" descr="ãZen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0332" y="-5458215"/>
            <a:ext cx="31525764" cy="197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33F1A21-C3EE-4D04-8C80-B9A9E8696A5B}"/>
              </a:ext>
            </a:extLst>
          </p:cNvPr>
          <p:cNvSpPr txBox="1"/>
          <p:nvPr/>
        </p:nvSpPr>
        <p:spPr>
          <a:xfrm>
            <a:off x="13636719" y="1271855"/>
            <a:ext cx="10791737" cy="111722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世界可以動盪不安</a:t>
            </a:r>
            <a:endParaRPr lang="en-US" altLang="zh-TW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我們內心不動如山</a:t>
            </a:r>
            <a:endParaRPr lang="en-US" altLang="zh-TW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逍遙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 當下現在，知足少欲。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齊物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 別去爭不值得的事。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養生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 融入道中。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早上開心起床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白天樂而忘憂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晚上含笑而睡</a:t>
            </a:r>
            <a:endParaRPr lang="en-US" altLang="zh-TW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最後，心無掛念</a:t>
            </a:r>
          </a:p>
        </p:txBody>
      </p:sp>
    </p:spTree>
    <p:extLst>
      <p:ext uri="{BB962C8B-B14F-4D97-AF65-F5344CB8AC3E}">
        <p14:creationId xmlns:p14="http://schemas.microsoft.com/office/powerpoint/2010/main" val="12329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94" y="278402"/>
            <a:ext cx="8532178" cy="4799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831" y="6976459"/>
            <a:ext cx="9141619" cy="6856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831" y="406385"/>
            <a:ext cx="9141619" cy="6856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6" y="5505164"/>
            <a:ext cx="9141619" cy="6856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7565" y="3420371"/>
            <a:ext cx="9522520" cy="6875259"/>
          </a:xfrm>
          <a:prstGeom prst="rect">
            <a:avLst/>
          </a:prstGeom>
          <a:ln>
            <a:noFill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被锁住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6"/>
            <a:ext cx="8468694" cy="1371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" descr="挣开锁链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455" y="1786"/>
            <a:ext cx="13712428" cy="1371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5A117EF2-4E91-4161-9533-E53168A33249}"/>
              </a:ext>
            </a:extLst>
          </p:cNvPr>
          <p:cNvSpPr txBox="1"/>
          <p:nvPr/>
        </p:nvSpPr>
        <p:spPr>
          <a:xfrm>
            <a:off x="9075578" y="1892595"/>
            <a:ext cx="1661993" cy="85529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9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不要和自己吵架</a:t>
            </a:r>
          </a:p>
        </p:txBody>
      </p:sp>
    </p:spTree>
    <p:extLst>
      <p:ext uri="{BB962C8B-B14F-4D97-AF65-F5344CB8AC3E}">
        <p14:creationId xmlns:p14="http://schemas.microsoft.com/office/powerpoint/2010/main" val="14468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919" y="5049048"/>
            <a:ext cx="21025723" cy="2650436"/>
          </a:xfrm>
        </p:spPr>
        <p:txBody>
          <a:bodyPr/>
          <a:lstStyle/>
          <a:p>
            <a:r>
              <a:rPr lang="zh-TW" altLang="en-US" sz="10797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痛苦來自對</a:t>
            </a:r>
            <a:r>
              <a:rPr lang="zh-TW" altLang="en-US" sz="15996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自己</a:t>
            </a:r>
            <a:r>
              <a:rPr lang="zh-TW" altLang="en-US" sz="10797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不實際的期待</a:t>
            </a:r>
            <a:r>
              <a:rPr lang="zh-TW" altLang="en-US" sz="10797" b="0" kern="100" dirty="0">
                <a:latin typeface="Times New Roman" panose="02020603050405020304" pitchFamily="18" charset="0"/>
                <a:ea typeface="金梅新中楷國際碼" panose="02010509060101010101" pitchFamily="49" charset="-12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7047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3267" y="1523427"/>
            <a:ext cx="21025723" cy="6169115"/>
          </a:xfrm>
        </p:spPr>
        <p:txBody>
          <a:bodyPr/>
          <a:lstStyle/>
          <a:p>
            <a:pPr algn="l"/>
            <a:r>
              <a:rPr lang="zh-TW" altLang="en-US" sz="7198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北冥有魚，其名為鯤。鯤之大，不知其幾千里也。化而為鳥，其名為鵬。鵬之背，不知其幾千里也；怒而飛，其翼若垂天之雲。是鳥也，海運則將徙於南冥。</a:t>
            </a:r>
            <a:br>
              <a:rPr lang="en-US" altLang="zh-TW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</a:br>
            <a:br>
              <a:rPr lang="en-US" altLang="zh-TW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</a:br>
            <a:endParaRPr lang="zh-TW" altLang="en-US" sz="7198" b="0" kern="100" dirty="0">
              <a:latin typeface="Times New Roman" panose="02020603050405020304" pitchFamily="18" charset="0"/>
              <a:ea typeface="金梅新中楷國際碼" panose="02010509060101010101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anchor="b"/>
          <a:lstStyle/>
          <a:p>
            <a:pPr algn="r"/>
            <a:r>
              <a:rPr lang="zh-TW" altLang="en-US" dirty="0"/>
              <a:t>莊子，內篇，逍遙遊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663268" y="7421242"/>
            <a:ext cx="21421249" cy="2307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828343"/>
            <a:r>
              <a:rPr lang="zh-TW" altLang="en-US" sz="7198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蜩與學鳩笑之曰：「我決起而飛，槍榆、枋，</a:t>
            </a:r>
            <a:endParaRPr lang="en-US" altLang="zh-TW" sz="7198" b="1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1828343"/>
            <a:r>
              <a:rPr lang="zh-TW" altLang="en-US" sz="7198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時則不至而控於地而已矣，奚以之九萬里而南為？」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6519" y="4683385"/>
            <a:ext cx="21025723" cy="2650436"/>
          </a:xfrm>
        </p:spPr>
        <p:txBody>
          <a:bodyPr/>
          <a:lstStyle/>
          <a:p>
            <a:r>
              <a:rPr lang="zh-TW" altLang="en-US" sz="10797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痛苦來自希望「</a:t>
            </a:r>
            <a:r>
              <a:rPr lang="zh-TW" altLang="en-US" sz="15996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夢想</a:t>
            </a:r>
            <a:r>
              <a:rPr lang="zh-TW" altLang="en-US" sz="10797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成真」</a:t>
            </a:r>
            <a:endParaRPr lang="zh-TW" altLang="en-US" sz="10797" b="0" kern="100" dirty="0">
              <a:latin typeface="Times New Roman" panose="02020603050405020304" pitchFamily="18" charset="0"/>
              <a:ea typeface="金梅新中楷國際碼" panose="0201050906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043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b="0" i="0" u="none" strike="noStrike" kern="100" baseline="0" dirty="0">
              <a:latin typeface="Times New Roman" panose="02020603050405020304" pitchFamily="18" charset="0"/>
              <a:ea typeface="金梅新中楷國際碼" panose="02010509060101010101" pitchFamily="49" charset="-120"/>
            </a:endParaRPr>
          </a:p>
        </p:txBody>
      </p:sp>
      <p:pic>
        <p:nvPicPr>
          <p:cNvPr id="1026" name="Picture 2" descr="ç¸éåç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15" y="1828800"/>
            <a:ext cx="24562780" cy="1016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12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3267" y="3420373"/>
            <a:ext cx="21025723" cy="2823834"/>
          </a:xfrm>
        </p:spPr>
        <p:txBody>
          <a:bodyPr/>
          <a:lstStyle/>
          <a:p>
            <a:pPr algn="l"/>
            <a:r>
              <a:rPr lang="zh-TW" altLang="en-US" sz="7198" b="0" kern="100" dirty="0">
                <a:latin typeface="Arial" panose="020B0604020202020204" pitchFamily="34" charset="0"/>
                <a:ea typeface="金梅新中楷國際碼" panose="02010509060101010101" pitchFamily="49" charset="-120"/>
              </a:rPr>
              <a:t>覆杯水於坳堂之上，則芥為之舟，置杯焉則膠，水淺而舟大也。</a:t>
            </a:r>
            <a:endParaRPr lang="zh-TW" altLang="en-US" sz="7198" b="0" kern="100" dirty="0">
              <a:latin typeface="Times New Roman" panose="02020603050405020304" pitchFamily="18" charset="0"/>
              <a:ea typeface="金梅新中楷國際碼" panose="02010509060101010101" pitchFamily="49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anchor="b"/>
          <a:lstStyle/>
          <a:p>
            <a:pPr algn="r"/>
            <a:r>
              <a:rPr lang="zh-TW" altLang="en-US" dirty="0"/>
              <a:t>莊子，內篇，逍遙遊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628440" y="6728757"/>
            <a:ext cx="21025723" cy="2823834"/>
          </a:xfrm>
          <a:prstGeom prst="rect">
            <a:avLst/>
          </a:prstGeom>
        </p:spPr>
        <p:txBody>
          <a:bodyPr vert="horz" lIns="182832" tIns="91416" rIns="182832" bIns="91416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7198" b="0" kern="100" dirty="0">
                <a:solidFill>
                  <a:prstClr val="black"/>
                </a:solidFill>
                <a:latin typeface="Arial" panose="020B0604020202020204" pitchFamily="34" charset="0"/>
                <a:ea typeface="金梅新中楷國際碼" panose="02010509060101010101" pitchFamily="49" charset="-120"/>
              </a:rPr>
              <a:t>適莽蒼者，三餐而反，腹猶果然</a:t>
            </a:r>
            <a:r>
              <a:rPr lang="en-US" altLang="zh-TW" sz="7198" b="0" kern="100" dirty="0">
                <a:solidFill>
                  <a:prstClr val="black"/>
                </a:solidFill>
                <a:latin typeface="Arial" panose="020B0604020202020204" pitchFamily="34" charset="0"/>
                <a:ea typeface="金梅新中楷國際碼" panose="02010509060101010101" pitchFamily="49" charset="-120"/>
              </a:rPr>
              <a:t>﹔</a:t>
            </a:r>
            <a:r>
              <a:rPr lang="zh-TW" altLang="en-US" sz="7198" b="0" kern="100" dirty="0">
                <a:solidFill>
                  <a:prstClr val="black"/>
                </a:solidFill>
                <a:latin typeface="Arial" panose="020B0604020202020204" pitchFamily="34" charset="0"/>
                <a:ea typeface="金梅新中楷國際碼" panose="02010509060101010101" pitchFamily="49" charset="-120"/>
              </a:rPr>
              <a:t>適百里者，宿舂糧</a:t>
            </a:r>
            <a:r>
              <a:rPr lang="en-US" altLang="zh-TW" sz="7198" b="0" kern="100" dirty="0">
                <a:solidFill>
                  <a:prstClr val="black"/>
                </a:solidFill>
                <a:latin typeface="Arial" panose="020B0604020202020204" pitchFamily="34" charset="0"/>
                <a:ea typeface="金梅新中楷國際碼" panose="02010509060101010101" pitchFamily="49" charset="-120"/>
              </a:rPr>
              <a:t>﹔</a:t>
            </a:r>
            <a:r>
              <a:rPr lang="zh-TW" altLang="en-US" sz="7198" b="0" kern="100" dirty="0">
                <a:solidFill>
                  <a:prstClr val="black"/>
                </a:solidFill>
                <a:latin typeface="Arial" panose="020B0604020202020204" pitchFamily="34" charset="0"/>
                <a:ea typeface="金梅新中楷國際碼" panose="02010509060101010101" pitchFamily="49" charset="-120"/>
              </a:rPr>
              <a:t>適千里者，三月聚糧。</a:t>
            </a:r>
            <a:endParaRPr lang="zh-TW" altLang="en-US" sz="7198" b="0" kern="100" dirty="0">
              <a:solidFill>
                <a:prstClr val="black"/>
              </a:solidFill>
              <a:latin typeface="Times New Roman" panose="02020603050405020304" pitchFamily="18" charset="0"/>
              <a:ea typeface="金梅新中楷國際碼" panose="02010509060101010101" pitchFamily="49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7487-C7E8-43A3-9B2A-A88F061287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ãoverloadedãçåçæå°çµæ"/>
          <p:cNvSpPr>
            <a:spLocks noChangeAspect="1" noChangeArrowheads="1"/>
          </p:cNvSpPr>
          <p:nvPr/>
        </p:nvSpPr>
        <p:spPr bwMode="auto">
          <a:xfrm>
            <a:off x="311069" y="-287064"/>
            <a:ext cx="609441" cy="6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defTabSz="1828343"/>
            <a:endParaRPr lang="zh-TW" altLang="en-US" sz="3599">
              <a:solidFill>
                <a:prstClr val="black"/>
              </a:solidFill>
            </a:endParaRPr>
          </a:p>
        </p:txBody>
      </p:sp>
      <p:sp>
        <p:nvSpPr>
          <p:cNvPr id="3" name="AutoShape 4" descr="ãoverloadedãçåçæå°çµæ"/>
          <p:cNvSpPr>
            <a:spLocks noChangeAspect="1" noChangeArrowheads="1"/>
          </p:cNvSpPr>
          <p:nvPr/>
        </p:nvSpPr>
        <p:spPr bwMode="auto">
          <a:xfrm>
            <a:off x="615790" y="17657"/>
            <a:ext cx="609441" cy="60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pPr defTabSz="1828343"/>
            <a:endParaRPr lang="zh-TW" altLang="en-US" sz="3599">
              <a:solidFill>
                <a:prstClr val="black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280" y="1417265"/>
            <a:ext cx="11387340" cy="1046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7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BP Storyboard Formatter 4ed" id="{15C82CAE-ECF7-4B5F-9A79-938E1873758B}" vid="{A90C1FC8-70BA-4D0B-BEBB-2B5500BE6C3A}"/>
    </a:ext>
  </a:extLst>
</a:theme>
</file>

<file path=ppt/theme/theme2.xml><?xml version="1.0" encoding="utf-8"?>
<a:theme xmlns:a="http://schemas.openxmlformats.org/drawingml/2006/main" name="Office Theme">
  <a:themeElements>
    <a:clrScheme name="IGPIA - Theme 06 - Light">
      <a:dk1>
        <a:srgbClr val="B3B3B3"/>
      </a:dk1>
      <a:lt1>
        <a:srgbClr val="FFFFFF"/>
      </a:lt1>
      <a:dk2>
        <a:srgbClr val="1C2835"/>
      </a:dk2>
      <a:lt2>
        <a:srgbClr val="FFFFFF"/>
      </a:lt2>
      <a:accent1>
        <a:srgbClr val="1073A3"/>
      </a:accent1>
      <a:accent2>
        <a:srgbClr val="2DADE0"/>
      </a:accent2>
      <a:accent3>
        <a:srgbClr val="6ACEE3"/>
      </a:accent3>
      <a:accent4>
        <a:srgbClr val="61DDA8"/>
      </a:accent4>
      <a:accent5>
        <a:srgbClr val="FFD253"/>
      </a:accent5>
      <a:accent6>
        <a:srgbClr val="FF8F10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{9BB6B025-EE7B-B14D-8EC8-5D2DE61B865A}tf16401378</Template>
  <TotalTime>87211</TotalTime>
  <Words>791</Words>
  <Application>Microsoft Office PowerPoint</Application>
  <PresentationFormat>Custom</PresentationFormat>
  <Paragraphs>73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Lato Light</vt:lpstr>
      <vt:lpstr>Poppins</vt:lpstr>
      <vt:lpstr>Poppins Medium</vt:lpstr>
      <vt:lpstr>微軟正黑體</vt:lpstr>
      <vt:lpstr>新細明體</vt:lpstr>
      <vt:lpstr>標楷體</vt:lpstr>
      <vt:lpstr>金梅新中楷國際碼</vt:lpstr>
      <vt:lpstr>Arial</vt:lpstr>
      <vt:lpstr>Calibri</vt:lpstr>
      <vt:lpstr>Times New Roman</vt:lpstr>
      <vt:lpstr>Wingdings</vt:lpstr>
      <vt:lpstr>Office 佈景主題</vt:lpstr>
      <vt:lpstr>Office Theme</vt:lpstr>
      <vt:lpstr>PowerPoint Presentation</vt:lpstr>
      <vt:lpstr>不要和三個人吵架</vt:lpstr>
      <vt:lpstr>PowerPoint Presentation</vt:lpstr>
      <vt:lpstr>痛苦來自對自己不實際的期待 </vt:lpstr>
      <vt:lpstr>北冥有魚，其名為鯤。鯤之大，不知其幾千里也。化而為鳥，其名為鵬。鵬之背，不知其幾千里也；怒而飛，其翼若垂天之雲。是鳥也，海運則將徙於南冥。  </vt:lpstr>
      <vt:lpstr>痛苦來自希望「夢想成真」</vt:lpstr>
      <vt:lpstr>PowerPoint Presentation</vt:lpstr>
      <vt:lpstr>覆杯水於坳堂之上，則芥為之舟，置杯焉則膠，水淺而舟大也。</vt:lpstr>
      <vt:lpstr>PowerPoint Presentation</vt:lpstr>
      <vt:lpstr>PowerPoint Presentation</vt:lpstr>
      <vt:lpstr>別人不知道我認為的真理 </vt:lpstr>
      <vt:lpstr>是亦彼也，彼亦是也。 彼亦一是非，此亦一是非。 果且有彼是乎哉？果且無彼是乎哉？ … 是亦一無窮，非亦一無窮也。 故曰「莫若以明」。</vt:lpstr>
      <vt:lpstr>焚膏繼晷!</vt:lpstr>
      <vt:lpstr>狙公賦芧，曰：「朝三而莫四。」 眾狙皆怒。曰：「然則朝四而莫三。」眾狙皆悅。 名實未虧，而喜怒為用，亦因是也。</vt:lpstr>
      <vt:lpstr>我要一個平衡的生活 </vt:lpstr>
      <vt:lpstr>PowerPoint Presentation</vt:lpstr>
      <vt:lpstr>我懂真理嗎? </vt:lpstr>
      <vt:lpstr> 庖丁為文惠君解牛，手之所觸，肩之所倚，足之所履，膝之所踦，砉然嚮然，奏刀騞然，莫不中音。合於《桑林》之舞，乃中《經首》之會。文惠君曰：「譆！善哉！技蓋至此乎？」庖丁釋刀對曰：「臣之所好者道也，進乎技矣。始臣之解牛之時，所見无非牛者。三年之後，未嘗見全牛也。方今之時，臣以神遇，而不以目視，官知止而神欲行。依乎天理，批大郤，導大窾，因其固然。技經肯綮之未嘗，而況大軱乎！</vt:lpstr>
      <vt:lpstr>良庖歲更刀，割也；族庖月更刀，折也。今臣之刀十九年矣，所解數千牛矣，而刀刃若新發於硎。彼節者有間，而刀刃者无厚，以无厚入有間，恢恢乎其於遊刃必有餘地矣，是以十九年而刀刃若新發於硎。雖然，每至於族，吾見其難為，怵然為戒，視為止，行為遲。動刀甚微，謋然已解，如土委地。提刀而立，為之四顧，為之躊躇滿志，善刀而藏之。」</vt:lpstr>
      <vt:lpstr>Every Master Starts as a Disaster</vt:lpstr>
      <vt:lpstr>我在「道」上嗎?</vt:lpstr>
      <vt:lpstr>PowerPoint Presentation</vt:lpstr>
      <vt:lpstr>禪境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A00T PLPai-VP</dc:creator>
  <cp:keywords/>
  <dc:description/>
  <cp:lastModifiedBy>A00T PLPai-VP</cp:lastModifiedBy>
  <cp:revision>15329</cp:revision>
  <cp:lastPrinted>2022-07-05T05:04:31Z</cp:lastPrinted>
  <dcterms:created xsi:type="dcterms:W3CDTF">2014-11-12T21:47:38Z</dcterms:created>
  <dcterms:modified xsi:type="dcterms:W3CDTF">2022-11-05T08:49:48Z</dcterms:modified>
  <cp:category/>
</cp:coreProperties>
</file>