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0" r:id="rId2"/>
    <p:sldId id="268" r:id="rId3"/>
    <p:sldId id="257" r:id="rId4"/>
    <p:sldId id="271" r:id="rId5"/>
    <p:sldId id="259" r:id="rId6"/>
    <p:sldId id="260" r:id="rId7"/>
    <p:sldId id="264" r:id="rId8"/>
    <p:sldId id="262" r:id="rId9"/>
    <p:sldId id="263" r:id="rId10"/>
    <p:sldId id="269" r:id="rId11"/>
    <p:sldId id="266" r:id="rId12"/>
    <p:sldId id="267" r:id="rId13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121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4660"/>
  </p:normalViewPr>
  <p:slideViewPr>
    <p:cSldViewPr>
      <p:cViewPr varScale="1">
        <p:scale>
          <a:sx n="84" d="100"/>
          <a:sy n="84" d="100"/>
        </p:scale>
        <p:origin x="1397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11CC9-B457-41F6-BB21-302E4BB80CF0}" type="datetimeFigureOut">
              <a:rPr lang="zh-TW" altLang="en-US" smtClean="0"/>
              <a:t>2018/7/12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DF7DC-AA73-4AD7-A0F4-5C01E88B75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8737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A444D-5119-4749-B4BE-5226BB277ADA}" type="datetimeFigureOut">
              <a:rPr lang="zh-TW" altLang="en-US" smtClean="0"/>
              <a:t>2018/7/12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DFD74-BCEC-47EA-98D9-1BC1DBC63E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66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602" y="-1128792"/>
            <a:ext cx="10785205" cy="9115585"/>
          </a:xfrm>
          <a:prstGeom prst="rect">
            <a:avLst/>
          </a:prstGeom>
        </p:spPr>
      </p:pic>
      <p:sp>
        <p:nvSpPr>
          <p:cNvPr id="19" name="矩形 18"/>
          <p:cNvSpPr/>
          <p:nvPr userDrawn="1"/>
        </p:nvSpPr>
        <p:spPr>
          <a:xfrm>
            <a:off x="1421" y="2708920"/>
            <a:ext cx="9144000" cy="1440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8E8B-633B-4FF9-A436-483850F450AB}" type="datetimeFigureOut">
              <a:rPr lang="zh-TW" altLang="en-US" smtClean="0"/>
              <a:t>2018/7/12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00D-86DA-4369-8BF5-D42982023F3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-108520" y="2936658"/>
            <a:ext cx="9361040" cy="984684"/>
          </a:xfrm>
          <a:prstGeom prst="rect">
            <a:avLst/>
          </a:prstGeom>
          <a:noFill/>
          <a:ln w="381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/>
          <p:cNvGrpSpPr/>
          <p:nvPr userDrawn="1"/>
        </p:nvGrpSpPr>
        <p:grpSpPr>
          <a:xfrm>
            <a:off x="2123728" y="976536"/>
            <a:ext cx="4680520" cy="4680520"/>
            <a:chOff x="2123728" y="976536"/>
            <a:chExt cx="4680520" cy="4680520"/>
          </a:xfrm>
        </p:grpSpPr>
        <p:sp>
          <p:nvSpPr>
            <p:cNvPr id="13" name="橢圓 12"/>
            <p:cNvSpPr/>
            <p:nvPr userDrawn="1"/>
          </p:nvSpPr>
          <p:spPr>
            <a:xfrm>
              <a:off x="2123728" y="976536"/>
              <a:ext cx="4680520" cy="468052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橢圓 17"/>
            <p:cNvSpPr/>
            <p:nvPr userDrawn="1"/>
          </p:nvSpPr>
          <p:spPr>
            <a:xfrm>
              <a:off x="2376804" y="1229612"/>
              <a:ext cx="4174368" cy="417436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28765" y="2581784"/>
            <a:ext cx="3870446" cy="1470025"/>
          </a:xfrm>
        </p:spPr>
        <p:txBody>
          <a:bodyPr>
            <a:noAutofit/>
          </a:bodyPr>
          <a:lstStyle>
            <a:lvl1pPr>
              <a:defRPr sz="4800" b="1">
                <a:solidFill>
                  <a:schemeClr val="accent3">
                    <a:lumMod val="50000"/>
                  </a:schemeClr>
                </a:solidFill>
                <a:effectLst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3390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8E8B-633B-4FF9-A436-483850F450AB}" type="datetimeFigureOut">
              <a:rPr lang="zh-TW" altLang="en-US" smtClean="0"/>
              <a:t>2018/7/12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00D-86DA-4369-8BF5-D42982023F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725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8E8B-633B-4FF9-A436-483850F450AB}" type="datetimeFigureOut">
              <a:rPr lang="zh-TW" altLang="en-US" smtClean="0"/>
              <a:t>2018/7/12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00D-86DA-4369-8BF5-D42982023F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726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圓角矩形 8"/>
          <p:cNvSpPr/>
          <p:nvPr userDrawn="1"/>
        </p:nvSpPr>
        <p:spPr>
          <a:xfrm>
            <a:off x="323528" y="209555"/>
            <a:ext cx="3888432" cy="79190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0548" y="351046"/>
            <a:ext cx="2766690" cy="508919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8E8B-633B-4FF9-A436-483850F450AB}" type="datetimeFigureOut">
              <a:rPr lang="zh-TW" altLang="en-US" smtClean="0"/>
              <a:t>2018/7/12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00D-86DA-4369-8BF5-D42982023F34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1" name="群組 10"/>
          <p:cNvGrpSpPr/>
          <p:nvPr userDrawn="1"/>
        </p:nvGrpSpPr>
        <p:grpSpPr>
          <a:xfrm>
            <a:off x="119940" y="102630"/>
            <a:ext cx="1005751" cy="1005751"/>
            <a:chOff x="-826567" y="166109"/>
            <a:chExt cx="720000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橢圓 9"/>
            <p:cNvSpPr/>
            <p:nvPr userDrawn="1"/>
          </p:nvSpPr>
          <p:spPr>
            <a:xfrm>
              <a:off x="-826567" y="166109"/>
              <a:ext cx="720000" cy="72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8" name="圖片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53" t="8603" r="18987" b="9354"/>
            <a:stretch/>
          </p:blipFill>
          <p:spPr>
            <a:xfrm>
              <a:off x="-815727" y="178544"/>
              <a:ext cx="698320" cy="6951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2166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8E8B-633B-4FF9-A436-483850F450AB}" type="datetimeFigureOut">
              <a:rPr lang="zh-TW" altLang="en-US" smtClean="0"/>
              <a:t>2018/7/12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00D-86DA-4369-8BF5-D42982023F3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977477"/>
            <a:ext cx="1977479" cy="894307"/>
          </a:xfrm>
        </p:spPr>
        <p:txBody>
          <a:bodyPr anchor="t">
            <a:noAutofit/>
          </a:bodyPr>
          <a:lstStyle>
            <a:lvl1pPr algn="l">
              <a:defRPr sz="5400" b="1" cap="all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grpSp>
        <p:nvGrpSpPr>
          <p:cNvPr id="9" name="群組 8"/>
          <p:cNvGrpSpPr/>
          <p:nvPr userDrawn="1"/>
        </p:nvGrpSpPr>
        <p:grpSpPr>
          <a:xfrm>
            <a:off x="0" y="6381328"/>
            <a:ext cx="9144000" cy="497937"/>
            <a:chOff x="0" y="6381328"/>
            <a:chExt cx="9144000" cy="497937"/>
          </a:xfrm>
        </p:grpSpPr>
        <p:sp>
          <p:nvSpPr>
            <p:cNvPr id="10" name="矩形 9"/>
            <p:cNvSpPr/>
            <p:nvPr/>
          </p:nvSpPr>
          <p:spPr>
            <a:xfrm>
              <a:off x="0" y="6690625"/>
              <a:ext cx="9144000" cy="18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241475" y="6381328"/>
              <a:ext cx="172904" cy="309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763688" y="6381328"/>
              <a:ext cx="172904" cy="309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3360359" y="6384872"/>
              <a:ext cx="172904" cy="309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031828" y="6395505"/>
              <a:ext cx="244079" cy="309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555775" y="6395505"/>
              <a:ext cx="240587" cy="309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3995935" y="6384872"/>
              <a:ext cx="203925" cy="309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658711" y="6384872"/>
              <a:ext cx="232266" cy="309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5436096" y="6395505"/>
              <a:ext cx="220426" cy="309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084167" y="6395505"/>
              <a:ext cx="305999" cy="309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6980163" y="6395505"/>
              <a:ext cx="239344" cy="309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7740352" y="6384872"/>
              <a:ext cx="265964" cy="309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1" name="圖片 10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007" y="6056651"/>
            <a:ext cx="973993" cy="82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20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8E8B-633B-4FF9-A436-483850F450AB}" type="datetimeFigureOut">
              <a:rPr lang="zh-TW" altLang="en-US" smtClean="0"/>
              <a:t>2018/7/12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00D-86DA-4369-8BF5-D42982023F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9258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8E8B-633B-4FF9-A436-483850F450AB}" type="datetimeFigureOut">
              <a:rPr lang="zh-TW" altLang="en-US" smtClean="0"/>
              <a:t>2018/7/12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00D-86DA-4369-8BF5-D42982023F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1685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8E8B-633B-4FF9-A436-483850F450AB}" type="datetimeFigureOut">
              <a:rPr lang="zh-TW" altLang="en-US" smtClean="0"/>
              <a:t>2018/7/12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00D-86DA-4369-8BF5-D42982023F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85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9864"/>
          </a:xfrm>
          <a:prstGeom prst="rect">
            <a:avLst/>
          </a:prstGeom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8E8B-633B-4FF9-A436-483850F450AB}" type="datetimeFigureOut">
              <a:rPr lang="zh-TW" altLang="en-US" smtClean="0"/>
              <a:t>2018/7/12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00D-86DA-4369-8BF5-D42982023F34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5" name="圖片 4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007" y="6056651"/>
            <a:ext cx="973993" cy="82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24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8E8B-633B-4FF9-A436-483850F450AB}" type="datetimeFigureOut">
              <a:rPr lang="zh-TW" altLang="en-US" smtClean="0"/>
              <a:t>2018/7/12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00D-86DA-4369-8BF5-D42982023F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3781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8E8B-633B-4FF9-A436-483850F450AB}" type="datetimeFigureOut">
              <a:rPr lang="zh-TW" altLang="en-US" smtClean="0"/>
              <a:t>2018/7/12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00D-86DA-4369-8BF5-D42982023F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1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58E8B-633B-4FF9-A436-483850F450AB}" type="datetimeFigureOut">
              <a:rPr lang="zh-TW" altLang="en-US" smtClean="0"/>
              <a:t>2018/7/12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5400D-86DA-4369-8BF5-D42982023F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576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hyperlink" Target="https://zh-tw.facebook.com/nttuuge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hyperlink" Target="http://gv.nttu.edu.tw/bin/home.php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8.xml"/><Relationship Id="rId7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slide" Target="slide7.xml"/><Relationship Id="rId4" Type="http://schemas.openxmlformats.org/officeDocument/2006/relationships/slide" Target="slide9.xml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411760" y="2276872"/>
            <a:ext cx="37444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墨字體 Std W9" panose="040B0900000000000000" pitchFamily="82" charset="-120"/>
                <a:ea typeface="華康墨字體 Std W9" panose="040B0900000000000000" pitchFamily="82" charset="-120"/>
              </a:rPr>
              <a:t>通識教育</a:t>
            </a:r>
            <a:endParaRPr lang="en-US" altLang="zh-TW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墨字體 Std W9" panose="040B0900000000000000" pitchFamily="82" charset="-120"/>
              <a:ea typeface="華康墨字體 Std W9" panose="040B0900000000000000" pitchFamily="82" charset="-120"/>
            </a:endParaRPr>
          </a:p>
          <a:p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墨字體 Std W9" panose="040B0900000000000000" pitchFamily="82" charset="-120"/>
                <a:ea typeface="華康墨字體 Std W9" panose="040B0900000000000000" pitchFamily="82" charset="-120"/>
              </a:rPr>
              <a:t>課程說明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998074" y="832984"/>
            <a:ext cx="392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仿宋體W6(P)" panose="02020600000000000000" pitchFamily="18" charset="-120"/>
                <a:ea typeface="華康仿宋體W6(P)" panose="02020600000000000000" pitchFamily="18" charset="-120"/>
              </a:rPr>
              <a:t>國立臺東大學通識教育中心</a:t>
            </a:r>
            <a:endParaRPr lang="zh-TW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華康仿宋體W6(P)" panose="02020600000000000000" pitchFamily="18" charset="-120"/>
              <a:ea typeface="華康仿宋體W6(P)" panose="02020600000000000000" pitchFamily="18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44" y="832985"/>
            <a:ext cx="462756" cy="46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6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54179"/>
              </p:ext>
            </p:extLst>
          </p:nvPr>
        </p:nvGraphicFramePr>
        <p:xfrm>
          <a:off x="683568" y="1484784"/>
          <a:ext cx="7766250" cy="422634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026468"/>
                <a:gridCol w="962826"/>
                <a:gridCol w="962826"/>
                <a:gridCol w="962826"/>
                <a:gridCol w="962826"/>
                <a:gridCol w="962826"/>
                <a:gridCol w="962826"/>
                <a:gridCol w="962826"/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課程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名稱</a:t>
                      </a:r>
                      <a:endParaRPr lang="en-US" altLang="zh-TW" dirty="0" smtClean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中文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閱讀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與寫作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大一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英文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大二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英文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運動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與健康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程式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設計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跨領域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核心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課程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博雅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課程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類型</a:t>
                      </a:r>
                      <a:endParaRPr lang="zh-TW" altLang="en-US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必修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必修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必修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必修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必修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必選修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必選修</a:t>
                      </a:r>
                      <a:endParaRPr lang="zh-TW" altLang="en-US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上課</a:t>
                      </a:r>
                      <a:endParaRPr lang="en-US" altLang="zh-TW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單位</a:t>
                      </a:r>
                      <a:endParaRPr lang="zh-TW" altLang="en-US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班級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全校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全校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同學院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班級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全校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全校</a:t>
                      </a:r>
                      <a:endParaRPr lang="zh-TW" altLang="en-US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選課</a:t>
                      </a:r>
                      <a:endParaRPr lang="en-US" altLang="zh-TW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方式</a:t>
                      </a:r>
                      <a:endParaRPr lang="zh-TW" altLang="en-US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自己</a:t>
                      </a:r>
                      <a:endParaRPr lang="en-US" altLang="zh-TW" sz="1800" kern="1200" dirty="0" smtClean="0"/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加選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系統</a:t>
                      </a:r>
                      <a:endParaRPr lang="en-US" altLang="zh-TW" sz="1800" kern="1200" dirty="0" smtClean="0"/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加選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系統</a:t>
                      </a:r>
                      <a:endParaRPr lang="en-US" altLang="zh-TW" sz="1800" kern="1200" dirty="0" smtClean="0"/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加選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自己</a:t>
                      </a:r>
                      <a:endParaRPr lang="en-US" altLang="zh-TW" sz="1800" kern="1200" dirty="0" smtClean="0"/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加選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自己</a:t>
                      </a:r>
                      <a:endParaRPr lang="en-US" altLang="zh-TW" sz="1800" kern="1200" dirty="0" smtClean="0"/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加選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自己</a:t>
                      </a:r>
                      <a:endParaRPr lang="en-US" altLang="zh-TW" sz="1800" kern="1200" dirty="0" smtClean="0"/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加選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自己</a:t>
                      </a:r>
                      <a:endParaRPr lang="en-US" altLang="zh-TW" sz="1800" kern="1200" dirty="0" smtClean="0"/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加選</a:t>
                      </a:r>
                      <a:endParaRPr lang="zh-TW" altLang="en-US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競爭</a:t>
                      </a:r>
                      <a:endParaRPr lang="en-US" altLang="zh-TW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程度</a:t>
                      </a:r>
                      <a:endParaRPr lang="zh-TW" altLang="en-US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不用搶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不用搶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不用搶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同學院</a:t>
                      </a:r>
                      <a:endParaRPr lang="en-US" altLang="zh-TW" sz="1800" kern="1200" dirty="0" smtClean="0"/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競爭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不用搶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全校</a:t>
                      </a:r>
                      <a:endParaRPr lang="en-US" altLang="zh-TW" sz="1800" kern="1200" dirty="0" smtClean="0"/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競爭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全校</a:t>
                      </a:r>
                      <a:endParaRPr lang="en-US" altLang="zh-TW" sz="1800" kern="1200" dirty="0" smtClean="0"/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競爭</a:t>
                      </a:r>
                      <a:endParaRPr lang="zh-TW" altLang="en-US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510224" y="406405"/>
            <a:ext cx="2045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選課方法</a:t>
            </a:r>
            <a:endParaRPr lang="zh-TW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1902044" y="1073860"/>
            <a:ext cx="4824536" cy="91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6632"/>
            <a:ext cx="1368152" cy="149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6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56140759"/>
              </p:ext>
            </p:extLst>
          </p:nvPr>
        </p:nvGraphicFramePr>
        <p:xfrm>
          <a:off x="442600" y="1844824"/>
          <a:ext cx="8229603" cy="3938381"/>
        </p:xfrm>
        <a:graphic>
          <a:graphicData uri="http://schemas.openxmlformats.org/drawingml/2006/table">
            <a:tbl>
              <a:tblPr firstRow="1" lastCol="1" bandRow="1">
                <a:tableStyleId>{7DF18680-E054-41AD-8BC1-D1AEF772440D}</a:tableStyleId>
              </a:tblPr>
              <a:tblGrid>
                <a:gridCol w="1026468"/>
                <a:gridCol w="962826"/>
                <a:gridCol w="962826"/>
                <a:gridCol w="962826"/>
                <a:gridCol w="962826"/>
                <a:gridCol w="962826"/>
                <a:gridCol w="962826"/>
                <a:gridCol w="962826"/>
                <a:gridCol w="463353"/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課程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情況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中文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閱讀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與寫作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大一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英文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大二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英文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運動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與健康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程式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設計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跨領域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核心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課程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博雅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課程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合計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</a:rPr>
                        <a:t>一般</a:t>
                      </a:r>
                      <a:endParaRPr lang="zh-TW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dirty="0" smtClean="0"/>
                        <a:t>6</a:t>
                      </a:r>
                      <a:endParaRPr lang="zh-TW" altLang="en-US" dirty="0" smtClean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dirty="0" smtClean="0"/>
                        <a:t>8</a:t>
                      </a:r>
                      <a:endParaRPr lang="zh-TW" altLang="en-US" dirty="0" smtClean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28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</a:rPr>
                        <a:t>華語系</a:t>
                      </a:r>
                      <a:endParaRPr lang="zh-TW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b="1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zh-TW" altLang="en-US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dirty="0" smtClean="0"/>
                        <a:t>6</a:t>
                      </a:r>
                      <a:endParaRPr lang="zh-TW" altLang="en-US" dirty="0" smtClean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TW" altLang="en-US" sz="1800" b="1" kern="120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28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</a:rPr>
                        <a:t>數媒系</a:t>
                      </a:r>
                      <a:endParaRPr lang="en-US" altLang="zh-TW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TW" altLang="en-US" sz="18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dirty="0" smtClean="0"/>
                        <a:t>6</a:t>
                      </a:r>
                      <a:endParaRPr lang="zh-TW" altLang="en-US" dirty="0" smtClean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TW" altLang="en-US" sz="1800" b="1" kern="120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28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</a:rPr>
                        <a:t>理工</a:t>
                      </a:r>
                      <a:endParaRPr lang="en-US" altLang="zh-TW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</a:rPr>
                        <a:t>學院</a:t>
                      </a:r>
                      <a:endParaRPr lang="zh-TW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TW" altLang="en-US" sz="18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dirty="0" smtClean="0"/>
                        <a:t>6</a:t>
                      </a:r>
                      <a:endParaRPr lang="zh-TW" altLang="en-US" dirty="0" smtClean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TW" altLang="en-US" sz="1800" b="1" kern="120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28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323528" y="387141"/>
            <a:ext cx="2981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學分檢核方式</a:t>
            </a:r>
            <a:endParaRPr lang="zh-TW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1260648" y="1052736"/>
            <a:ext cx="4824536" cy="91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6632"/>
            <a:ext cx="1125221" cy="16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3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橢圓 26"/>
          <p:cNvSpPr/>
          <p:nvPr userDrawn="1"/>
        </p:nvSpPr>
        <p:spPr>
          <a:xfrm>
            <a:off x="2843808" y="260648"/>
            <a:ext cx="4968552" cy="5864244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2246179" cy="5025310"/>
          </a:xfrm>
          <a:prstGeom prst="rect">
            <a:avLst/>
          </a:prstGeom>
        </p:spPr>
      </p:pic>
      <p:grpSp>
        <p:nvGrpSpPr>
          <p:cNvPr id="15" name="群組 14"/>
          <p:cNvGrpSpPr/>
          <p:nvPr/>
        </p:nvGrpSpPr>
        <p:grpSpPr>
          <a:xfrm>
            <a:off x="3370347" y="451824"/>
            <a:ext cx="2532406" cy="540000"/>
            <a:chOff x="3766599" y="567308"/>
            <a:chExt cx="2532406" cy="540000"/>
          </a:xfrm>
        </p:grpSpPr>
        <p:sp>
          <p:nvSpPr>
            <p:cNvPr id="3" name="文字方塊 2"/>
            <p:cNvSpPr txBox="1"/>
            <p:nvPr/>
          </p:nvSpPr>
          <p:spPr>
            <a:xfrm>
              <a:off x="4391110" y="606475"/>
              <a:ext cx="19078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dirty="0"/>
                <a:t>鏡心</a:t>
              </a:r>
              <a:r>
                <a:rPr lang="zh-TW" altLang="en-US" sz="2000" dirty="0" smtClean="0"/>
                <a:t>書院</a:t>
              </a:r>
              <a:r>
                <a:rPr lang="en-US" altLang="zh-TW" sz="2000" dirty="0" smtClean="0"/>
                <a:t>B</a:t>
              </a:r>
              <a:r>
                <a:rPr lang="zh-TW" altLang="en-US" sz="2000" dirty="0"/>
                <a:t>棟</a:t>
              </a:r>
              <a:r>
                <a:rPr lang="en-US" altLang="zh-TW" sz="2000" dirty="0" smtClean="0"/>
                <a:t>2F</a:t>
              </a:r>
              <a:endParaRPr lang="zh-TW" altLang="en-US" sz="2000" dirty="0"/>
            </a:p>
          </p:txBody>
        </p:sp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6599" y="567308"/>
              <a:ext cx="371613" cy="540000"/>
            </a:xfrm>
            <a:prstGeom prst="rect">
              <a:avLst/>
            </a:prstGeom>
          </p:spPr>
        </p:pic>
      </p:grpSp>
      <p:grpSp>
        <p:nvGrpSpPr>
          <p:cNvPr id="16" name="群組 15"/>
          <p:cNvGrpSpPr/>
          <p:nvPr/>
        </p:nvGrpSpPr>
        <p:grpSpPr>
          <a:xfrm>
            <a:off x="3286153" y="1232816"/>
            <a:ext cx="4351562" cy="540000"/>
            <a:chOff x="3682405" y="1444261"/>
            <a:chExt cx="4351562" cy="54000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405" y="1444261"/>
              <a:ext cx="540000" cy="540000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4391110" y="1529595"/>
              <a:ext cx="36428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hlinkClick r:id="rId5"/>
                </a:rPr>
                <a:t>http://gv.nttu.edu.tw/bin/home.php</a:t>
              </a:r>
              <a:endParaRPr lang="zh-TW" altLang="en-US" sz="1600" dirty="0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3286153" y="2195567"/>
            <a:ext cx="3971137" cy="540000"/>
            <a:chOff x="3682405" y="2321214"/>
            <a:chExt cx="3971137" cy="54000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405" y="2321214"/>
              <a:ext cx="540000" cy="540000"/>
            </a:xfrm>
            <a:prstGeom prst="rect">
              <a:avLst/>
            </a:prstGeom>
          </p:spPr>
        </p:pic>
        <p:sp>
          <p:nvSpPr>
            <p:cNvPr id="9" name="文字方塊 8"/>
            <p:cNvSpPr txBox="1"/>
            <p:nvPr/>
          </p:nvSpPr>
          <p:spPr>
            <a:xfrm>
              <a:off x="4391110" y="2360381"/>
              <a:ext cx="32624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dirty="0" smtClean="0">
                  <a:hlinkClick r:id="rId7"/>
                </a:rPr>
                <a:t>國立臺東大學通識教育中心</a:t>
              </a:r>
              <a:endParaRPr lang="zh-TW" altLang="en-US" sz="2000" dirty="0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3280697" y="3169908"/>
            <a:ext cx="4301355" cy="923330"/>
            <a:chOff x="3682405" y="3198167"/>
            <a:chExt cx="4301355" cy="92333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405" y="3198167"/>
              <a:ext cx="540000" cy="540000"/>
            </a:xfrm>
            <a:prstGeom prst="rect">
              <a:avLst/>
            </a:prstGeom>
          </p:spPr>
        </p:pic>
        <p:sp>
          <p:nvSpPr>
            <p:cNvPr id="10" name="文字方塊 9"/>
            <p:cNvSpPr txBox="1"/>
            <p:nvPr/>
          </p:nvSpPr>
          <p:spPr>
            <a:xfrm>
              <a:off x="4391110" y="3198167"/>
              <a:ext cx="359265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 </a:t>
              </a:r>
              <a:r>
                <a:rPr lang="en-US" altLang="zh-TW" dirty="0"/>
                <a:t>(089)517-491</a:t>
              </a:r>
              <a:r>
                <a:rPr lang="zh-TW" altLang="zh-TW" dirty="0"/>
                <a:t>、</a:t>
              </a:r>
              <a:r>
                <a:rPr lang="en-US" altLang="zh-TW" dirty="0"/>
                <a:t>(089)517-492</a:t>
              </a:r>
              <a:r>
                <a:rPr lang="zh-TW" altLang="zh-TW" dirty="0" smtClean="0"/>
                <a:t>、</a:t>
              </a:r>
              <a:endParaRPr lang="en-US" altLang="zh-TW" dirty="0" smtClean="0"/>
            </a:p>
            <a:p>
              <a:r>
                <a:rPr lang="en-US" altLang="zh-TW" dirty="0" smtClean="0"/>
                <a:t> </a:t>
              </a:r>
              <a:r>
                <a:rPr lang="en-US" altLang="zh-TW" dirty="0"/>
                <a:t>(089)517-481  </a:t>
              </a:r>
              <a:endParaRPr lang="zh-TW" altLang="zh-TW" dirty="0"/>
            </a:p>
            <a:p>
              <a:r>
                <a:rPr lang="en-US" altLang="zh-TW" dirty="0"/>
                <a:t> </a:t>
              </a:r>
              <a:r>
                <a:rPr lang="zh-TW" altLang="zh-TW" dirty="0"/>
                <a:t>校內分機</a:t>
              </a:r>
              <a:r>
                <a:rPr lang="en-US" altLang="zh-TW" dirty="0"/>
                <a:t>2201</a:t>
              </a:r>
              <a:r>
                <a:rPr lang="zh-TW" altLang="zh-TW" dirty="0"/>
                <a:t>、</a:t>
              </a:r>
              <a:r>
                <a:rPr lang="en-US" altLang="zh-TW" dirty="0"/>
                <a:t>2202</a:t>
              </a:r>
              <a:r>
                <a:rPr lang="zh-TW" altLang="zh-TW" dirty="0"/>
                <a:t>、</a:t>
              </a:r>
              <a:r>
                <a:rPr lang="en-US" altLang="zh-TW" dirty="0"/>
                <a:t>2208</a:t>
              </a:r>
              <a:endParaRPr lang="zh-TW" altLang="zh-TW" dirty="0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3994858" y="4476262"/>
            <a:ext cx="3403201" cy="1648630"/>
            <a:chOff x="4297591" y="5007955"/>
            <a:chExt cx="3602122" cy="1744994"/>
          </a:xfrm>
        </p:grpSpPr>
        <p:pic>
          <p:nvPicPr>
            <p:cNvPr id="1028" name="Picture 4" descr="Your QR Code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91" y="5852949"/>
              <a:ext cx="90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群組 18"/>
            <p:cNvGrpSpPr/>
            <p:nvPr/>
          </p:nvGrpSpPr>
          <p:grpSpPr>
            <a:xfrm>
              <a:off x="4301436" y="5007955"/>
              <a:ext cx="3496476" cy="900000"/>
              <a:chOff x="4301436" y="5007955"/>
              <a:chExt cx="3496476" cy="900000"/>
            </a:xfrm>
          </p:grpSpPr>
          <p:pic>
            <p:nvPicPr>
              <p:cNvPr id="1026" name="Picture 2" descr="Your QR Code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1436" y="5007955"/>
                <a:ext cx="900000" cy="90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文字方塊 20"/>
              <p:cNvSpPr txBox="1"/>
              <p:nvPr/>
            </p:nvSpPr>
            <p:spPr>
              <a:xfrm>
                <a:off x="5201620" y="5207886"/>
                <a:ext cx="2596292" cy="5293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600" dirty="0" smtClean="0"/>
                  <a:t>通識教育中心網頁</a:t>
                </a:r>
                <a:endParaRPr lang="en-US" altLang="zh-TW" sz="1600" dirty="0" smtClean="0"/>
              </a:p>
              <a:p>
                <a:r>
                  <a:rPr lang="en-US" altLang="zh-TW" sz="1050" dirty="0" smtClean="0"/>
                  <a:t>http://gv.nttu.edu.tw/bin/home.php</a:t>
                </a:r>
                <a:endParaRPr lang="zh-TW" altLang="en-US" sz="1050" dirty="0"/>
              </a:p>
            </p:txBody>
          </p:sp>
        </p:grpSp>
        <p:sp>
          <p:nvSpPr>
            <p:cNvPr id="22" name="文字方塊 21"/>
            <p:cNvSpPr txBox="1"/>
            <p:nvPr/>
          </p:nvSpPr>
          <p:spPr>
            <a:xfrm>
              <a:off x="5201620" y="6052880"/>
              <a:ext cx="2698093" cy="529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通識教育中心臉書</a:t>
              </a:r>
              <a:endParaRPr lang="en-US" altLang="zh-TW" sz="1600" dirty="0" smtClean="0"/>
            </a:p>
            <a:p>
              <a:r>
                <a:rPr lang="en-US" altLang="zh-TW" sz="1050" dirty="0" smtClean="0"/>
                <a:t>https://zh-tw.facebook.com/nttuuge/</a:t>
              </a:r>
              <a:endParaRPr lang="zh-TW" altLang="en-US" sz="1050" dirty="0"/>
            </a:p>
          </p:txBody>
        </p:sp>
      </p:grpSp>
      <p:pic>
        <p:nvPicPr>
          <p:cNvPr id="23" name="圖片 22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4004">
            <a:off x="3143968" y="4541411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3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8208912" cy="435617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點擊</a:t>
            </a:r>
            <a:r>
              <a:rPr lang="zh-TW" altLang="en-US" sz="2800" u="sng" dirty="0" smtClean="0">
                <a:solidFill>
                  <a:srgbClr val="1218FA"/>
                </a:solidFill>
              </a:rPr>
              <a:t>藍字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，可以直接跳選到該頁面</a:t>
            </a: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點選右下角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的　　可以回到目錄頁</a:t>
            </a: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本說明簡報適用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於</a:t>
            </a:r>
            <a:r>
              <a:rPr lang="en-US" altLang="zh-TW" sz="2800" b="1" u="sng" dirty="0" smtClean="0">
                <a:solidFill>
                  <a:srgbClr val="FF0000"/>
                </a:solidFill>
              </a:rPr>
              <a:t>107</a:t>
            </a:r>
            <a:r>
              <a:rPr lang="zh-TW" altLang="en-US" sz="2800" b="1" u="sng" dirty="0" smtClean="0">
                <a:solidFill>
                  <a:srgbClr val="FF0000"/>
                </a:solidFill>
              </a:rPr>
              <a:t>學年度入學者</a:t>
            </a:r>
            <a:endParaRPr lang="en-US" altLang="zh-TW" sz="2800" b="1" u="sng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TW" sz="2800" b="1" u="sng" dirty="0" smtClean="0">
              <a:hlinkClick r:id="rId2" action="ppaction://hlinksldjump"/>
            </a:endParaRPr>
          </a:p>
          <a:p>
            <a:pPr algn="r">
              <a:lnSpc>
                <a:spcPct val="150000"/>
              </a:lnSpc>
            </a:pPr>
            <a:endParaRPr lang="en-US" altLang="zh-TW" sz="2000" b="1" u="sng" dirty="0" smtClean="0">
              <a:hlinkClick r:id="rId2" action="ppaction://hlinksldjump"/>
            </a:endParaRPr>
          </a:p>
          <a:p>
            <a:pPr algn="r">
              <a:lnSpc>
                <a:spcPct val="150000"/>
              </a:lnSpc>
            </a:pPr>
            <a:r>
              <a:rPr lang="zh-TW" altLang="en-US" sz="2000" b="1" u="sng" dirty="0" smtClean="0">
                <a:hlinkClick r:id="rId2" action="ppaction://hlinksldjump"/>
              </a:rPr>
              <a:t>通識教育中心聯絡方式</a:t>
            </a:r>
            <a:endParaRPr lang="zh-TW" altLang="en-US" sz="2000" b="1" u="sng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31" y="2418016"/>
            <a:ext cx="732204" cy="61885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23528" y="4046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簡報使用說明</a:t>
            </a:r>
            <a:endParaRPr lang="zh-TW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540568" y="1105266"/>
            <a:ext cx="4824536" cy="91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572" y="4703392"/>
            <a:ext cx="2271588" cy="182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3384040" y="3508178"/>
            <a:ext cx="4680000" cy="240065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zh-TW" altLang="en-US" sz="2000" dirty="0" smtClean="0">
                <a:latin typeface="華康少女文字 Std W5" pitchFamily="82" charset="-120"/>
                <a:ea typeface="華康少女文字 Std W5" pitchFamily="82" charset="-120"/>
                <a:hlinkClick r:id="rId2" action="ppaction://hlinksldjump"/>
              </a:rPr>
              <a:t>語文課程</a:t>
            </a:r>
            <a:endParaRPr lang="en-US" altLang="zh-TW" sz="2000" dirty="0" smtClean="0">
              <a:latin typeface="華康少女文字 Std W5" pitchFamily="82" charset="-120"/>
              <a:ea typeface="華康少女文字 Std W5" pitchFamily="82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000" dirty="0" smtClean="0">
                <a:latin typeface="華康少女文字 Std W5" pitchFamily="82" charset="-120"/>
                <a:ea typeface="華康少女文字 Std W5" pitchFamily="82" charset="-120"/>
                <a:hlinkClick r:id="rId3" action="ppaction://hlinksldjump"/>
              </a:rPr>
              <a:t>跨領域核心課程</a:t>
            </a:r>
            <a:endParaRPr lang="en-US" altLang="zh-TW" sz="2000" dirty="0">
              <a:latin typeface="華康少女文字 Std W5" pitchFamily="82" charset="-120"/>
              <a:ea typeface="華康少女文字 Std W5" pitchFamily="82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000" dirty="0" smtClean="0">
                <a:latin typeface="華康少女文字 Std W5" pitchFamily="82" charset="-120"/>
                <a:ea typeface="華康少女文字 Std W5" pitchFamily="82" charset="-120"/>
                <a:hlinkClick r:id="rId4" action="ppaction://hlinksldjump"/>
              </a:rPr>
              <a:t>博雅課程</a:t>
            </a:r>
            <a:endParaRPr lang="en-US" altLang="zh-TW" sz="2000" dirty="0" smtClean="0">
              <a:latin typeface="華康少女文字 Std W5" pitchFamily="82" charset="-120"/>
              <a:ea typeface="華康少女文字 Std W5" pitchFamily="82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000" dirty="0" smtClean="0">
                <a:latin typeface="華康少女文字 Std W5" pitchFamily="82" charset="-120"/>
                <a:ea typeface="華康少女文字 Std W5" pitchFamily="82" charset="-120"/>
                <a:hlinkClick r:id="rId5" action="ppaction://hlinksldjump"/>
              </a:rPr>
              <a:t>體適能課程</a:t>
            </a:r>
            <a:endParaRPr lang="en-US" altLang="zh-TW" sz="2000" dirty="0">
              <a:latin typeface="華康少女文字 Std W5" pitchFamily="82" charset="-120"/>
              <a:ea typeface="華康少女文字 Std W5" pitchFamily="82" charset="-120"/>
              <a:hlinkClick r:id="rId5" action="ppaction://hlinksldjump"/>
            </a:endParaRPr>
          </a:p>
          <a:p>
            <a:pPr lvl="1">
              <a:lnSpc>
                <a:spcPct val="150000"/>
              </a:lnSpc>
            </a:pPr>
            <a:r>
              <a:rPr lang="zh-TW" altLang="en-US" sz="2000" dirty="0" smtClean="0">
                <a:latin typeface="華康少女文字 Std W5" pitchFamily="82" charset="-120"/>
                <a:ea typeface="華康少女文字 Std W5" pitchFamily="82" charset="-120"/>
                <a:hlinkClick r:id="rId5" action="ppaction://hlinksldjump"/>
              </a:rPr>
              <a:t>資訊能力課程</a:t>
            </a:r>
            <a:endParaRPr lang="zh-TW" altLang="en-US" sz="2000" dirty="0" smtClean="0">
              <a:latin typeface="華康少女文字 Std W5" pitchFamily="82" charset="-120"/>
              <a:ea typeface="華康少女文字 Std W5" pitchFamily="82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61522" y="332656"/>
            <a:ext cx="1620957" cy="894307"/>
          </a:xfrm>
        </p:spPr>
        <p:txBody>
          <a:bodyPr/>
          <a:lstStyle/>
          <a:p>
            <a:r>
              <a:rPr lang="zh-TW" altLang="en-US" sz="4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目錄</a:t>
            </a:r>
            <a:endParaRPr lang="zh-TW" altLang="en-US" sz="4800" b="0" dirty="0">
              <a:solidFill>
                <a:schemeClr val="tx1">
                  <a:lumMod val="95000"/>
                  <a:lumOff val="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39552" y="3508178"/>
            <a:ext cx="3132000" cy="101566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  <a:latin typeface="華康少女文字 Std W5" pitchFamily="82" charset="-120"/>
                <a:ea typeface="華康少女文字 Std W5" pitchFamily="82" charset="-120"/>
                <a:hlinkClick r:id="rId6" action="ppaction://hlinksldjump"/>
              </a:rPr>
              <a:t>課程架構</a:t>
            </a:r>
            <a:endParaRPr lang="en-US" altLang="zh-TW" sz="2000" dirty="0" smtClean="0">
              <a:solidFill>
                <a:schemeClr val="bg1">
                  <a:lumMod val="65000"/>
                </a:schemeClr>
              </a:solidFill>
              <a:latin typeface="華康少女文字 Std W5" pitchFamily="82" charset="-120"/>
              <a:ea typeface="華康少女文字 Std W5" pitchFamily="82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000" dirty="0" smtClean="0">
                <a:latin typeface="華康少女文字 Std W5" pitchFamily="82" charset="-120"/>
                <a:ea typeface="華康少女文字 Std W5" pitchFamily="82" charset="-120"/>
                <a:hlinkClick r:id="rId7" action="ppaction://hlinksldjump"/>
              </a:rPr>
              <a:t>修</a:t>
            </a:r>
            <a:r>
              <a:rPr lang="zh-TW" altLang="en-US" sz="2000" dirty="0">
                <a:latin typeface="華康少女文字 Std W5" pitchFamily="82" charset="-120"/>
                <a:ea typeface="華康少女文字 Std W5" pitchFamily="82" charset="-120"/>
                <a:hlinkClick r:id="rId7" action="ppaction://hlinksldjump"/>
              </a:rPr>
              <a:t>課地圖</a:t>
            </a:r>
            <a:endParaRPr lang="en-US" altLang="zh-TW" sz="2000" dirty="0" smtClean="0">
              <a:latin typeface="華康少女文字 Std W5" pitchFamily="82" charset="-120"/>
              <a:ea typeface="華康少女文字 Std W5" pitchFamily="82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335848" y="3537120"/>
            <a:ext cx="4176000" cy="97200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zh-TW" altLang="en-US" sz="2000" dirty="0" smtClean="0">
                <a:latin typeface="華康少女文字 Std W5" pitchFamily="82" charset="-120"/>
                <a:ea typeface="華康少女文字 Std W5" pitchFamily="82" charset="-120"/>
                <a:hlinkClick r:id="rId8" action="ppaction://hlinksldjump"/>
              </a:rPr>
              <a:t>選課方法</a:t>
            </a:r>
            <a:endParaRPr lang="en-US" altLang="zh-TW" sz="2000" dirty="0">
              <a:latin typeface="華康少女文字 Std W5" pitchFamily="82" charset="-120"/>
              <a:ea typeface="華康少女文字 Std W5" pitchFamily="82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000" dirty="0" smtClean="0">
                <a:latin typeface="華康少女文字 Std W5" pitchFamily="82" charset="-120"/>
                <a:ea typeface="華康少女文字 Std W5" pitchFamily="82" charset="-120"/>
                <a:hlinkClick r:id="rId9" action="ppaction://hlinksldjump"/>
              </a:rPr>
              <a:t>學分</a:t>
            </a:r>
            <a:r>
              <a:rPr lang="zh-TW" altLang="en-US" sz="2000" dirty="0">
                <a:latin typeface="華康少女文字 Std W5" pitchFamily="82" charset="-120"/>
                <a:ea typeface="華康少女文字 Std W5" pitchFamily="82" charset="-120"/>
                <a:hlinkClick r:id="rId9" action="ppaction://hlinksldjump"/>
              </a:rPr>
              <a:t>檢核方式</a:t>
            </a:r>
            <a:endParaRPr lang="en-US" altLang="zh-TW" sz="2000" dirty="0" smtClean="0">
              <a:latin typeface="華康少女文字 Std W5" pitchFamily="82" charset="-120"/>
              <a:ea typeface="華康少女文字 Std W5" pitchFamily="82" charset="-120"/>
            </a:endParaRPr>
          </a:p>
        </p:txBody>
      </p:sp>
      <p:sp>
        <p:nvSpPr>
          <p:cNvPr id="25" name="橢圓 24"/>
          <p:cNvSpPr/>
          <p:nvPr/>
        </p:nvSpPr>
        <p:spPr>
          <a:xfrm>
            <a:off x="6561817" y="1449176"/>
            <a:ext cx="1871028" cy="18710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3609489" y="1449176"/>
            <a:ext cx="1871028" cy="18710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711156" y="1449176"/>
            <a:ext cx="1871028" cy="18710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836192" y="1907637"/>
            <a:ext cx="1620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通識課程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  <a:p>
            <a:pPr algn="ctr"/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架構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734525" y="212308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課程介紹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686853" y="1907637"/>
            <a:ext cx="1620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學分檢核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  <a:p>
            <a:pPr algn="ctr"/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方式</a:t>
            </a:r>
            <a:endParaRPr lang="zh-TW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cxnSp>
        <p:nvCxnSpPr>
          <p:cNvPr id="9" name="直線接點 8"/>
          <p:cNvCxnSpPr>
            <a:stCxn id="4" idx="6"/>
            <a:endCxn id="7" idx="1"/>
          </p:cNvCxnSpPr>
          <p:nvPr/>
        </p:nvCxnSpPr>
        <p:spPr>
          <a:xfrm>
            <a:off x="2582184" y="2384690"/>
            <a:ext cx="115234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5480517" y="2352001"/>
            <a:ext cx="108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72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" t="5373" r="13004" b="8536"/>
          <a:stretch/>
        </p:blipFill>
        <p:spPr>
          <a:xfrm>
            <a:off x="1056290" y="740980"/>
            <a:ext cx="7204842" cy="556522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94640" y="262389"/>
            <a:ext cx="2045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課程架構</a:t>
            </a:r>
            <a:endParaRPr lang="zh-TW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1539215" y="889243"/>
            <a:ext cx="4824536" cy="91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31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64642234"/>
              </p:ext>
            </p:extLst>
          </p:nvPr>
        </p:nvGraphicFramePr>
        <p:xfrm>
          <a:off x="467544" y="1268760"/>
          <a:ext cx="8229600" cy="4258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57400"/>
                <a:gridCol w="2057400"/>
                <a:gridCol w="1028700"/>
                <a:gridCol w="1028700"/>
                <a:gridCol w="1028700"/>
                <a:gridCol w="10287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ysClr val="windowText" lastClr="000000"/>
                          </a:solidFill>
                        </a:rPr>
                        <a:t>課程類別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ysClr val="windowText" lastClr="000000"/>
                          </a:solidFill>
                        </a:rPr>
                        <a:t>一上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ysClr val="windowText" lastClr="000000"/>
                          </a:solidFill>
                        </a:rPr>
                        <a:t>一下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ysClr val="windowText" lastClr="000000"/>
                          </a:solidFill>
                        </a:rPr>
                        <a:t>二上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ysClr val="windowText" lastClr="000000"/>
                          </a:solidFill>
                        </a:rPr>
                        <a:t>二下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</a:tr>
              <a:tr h="64800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ysClr val="windowText" lastClr="000000"/>
                          </a:solidFill>
                        </a:rPr>
                        <a:t>語文課程</a:t>
                      </a:r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(10</a:t>
                      </a:r>
                      <a:r>
                        <a:rPr lang="zh-TW" altLang="en-US" sz="1600" dirty="0" smtClean="0">
                          <a:solidFill>
                            <a:sysClr val="windowText" lastClr="000000"/>
                          </a:solidFill>
                        </a:rPr>
                        <a:t>學分</a:t>
                      </a:r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zh-TW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ysClr val="windowText" lastClr="000000"/>
                          </a:solidFill>
                        </a:rPr>
                        <a:t>中文閱讀與寫作</a:t>
                      </a:r>
                      <a:endParaRPr lang="en-US" altLang="zh-TW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(4</a:t>
                      </a:r>
                      <a:r>
                        <a:rPr lang="zh-TW" altLang="en-US" sz="1600" dirty="0" smtClean="0">
                          <a:solidFill>
                            <a:sysClr val="windowText" lastClr="000000"/>
                          </a:solidFill>
                        </a:rPr>
                        <a:t>學分</a:t>
                      </a:r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zh-TW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8000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ysClr val="windowText" lastClr="000000"/>
                          </a:solidFill>
                        </a:rPr>
                        <a:t>英文</a:t>
                      </a:r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(6</a:t>
                      </a:r>
                      <a:r>
                        <a:rPr lang="zh-TW" altLang="en-US" sz="1600" dirty="0" smtClean="0">
                          <a:solidFill>
                            <a:sysClr val="windowText" lastClr="000000"/>
                          </a:solidFill>
                        </a:rPr>
                        <a:t>學分</a:t>
                      </a:r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zh-TW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800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ysClr val="windowText" lastClr="000000"/>
                          </a:solidFill>
                        </a:rPr>
                        <a:t>程式設計</a:t>
                      </a:r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(2</a:t>
                      </a:r>
                      <a:r>
                        <a:rPr lang="zh-TW" altLang="en-US" sz="1600" dirty="0" smtClean="0">
                          <a:solidFill>
                            <a:sysClr val="windowText" lastClr="000000"/>
                          </a:solidFill>
                        </a:rPr>
                        <a:t>學分</a:t>
                      </a:r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zh-TW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64800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ysClr val="windowText" lastClr="000000"/>
                          </a:solidFill>
                        </a:rPr>
                        <a:t>跨領域核心課程</a:t>
                      </a:r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(6</a:t>
                      </a:r>
                      <a:r>
                        <a:rPr lang="zh-TW" altLang="en-US" sz="1600" dirty="0" smtClean="0">
                          <a:solidFill>
                            <a:sysClr val="windowText" lastClr="000000"/>
                          </a:solidFill>
                        </a:rPr>
                        <a:t>學分</a:t>
                      </a:r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zh-TW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800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ysClr val="windowText" lastClr="000000"/>
                          </a:solidFill>
                        </a:rPr>
                        <a:t>博雅課程</a:t>
                      </a:r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(8</a:t>
                      </a:r>
                      <a:r>
                        <a:rPr lang="zh-TW" altLang="en-US" sz="1600" dirty="0" smtClean="0">
                          <a:solidFill>
                            <a:sysClr val="windowText" lastClr="000000"/>
                          </a:solidFill>
                        </a:rPr>
                        <a:t>學分</a:t>
                      </a:r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zh-TW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64800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ysClr val="windowText" lastClr="000000"/>
                          </a:solidFill>
                        </a:rPr>
                        <a:t>運動與健康</a:t>
                      </a:r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(2</a:t>
                      </a:r>
                      <a:r>
                        <a:rPr lang="zh-TW" altLang="en-US" sz="1600" dirty="0" smtClean="0">
                          <a:solidFill>
                            <a:sysClr val="windowText" lastClr="000000"/>
                          </a:solidFill>
                        </a:rPr>
                        <a:t>學分</a:t>
                      </a:r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294640" y="262389"/>
            <a:ext cx="2045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修課地圖</a:t>
            </a:r>
            <a:endParaRPr lang="zh-TW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1836712" y="893080"/>
            <a:ext cx="4824536" cy="91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11560" y="5760467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CC3300"/>
                </a:solidFill>
                <a:latin typeface="+mn-ea"/>
              </a:rPr>
              <a:t>華語系、數媒系及理工學院學生，因為免修部分必修課程， 故建議博雅課程選修</a:t>
            </a:r>
            <a:r>
              <a:rPr lang="en-US" altLang="zh-TW" sz="1400" b="1" dirty="0" smtClean="0">
                <a:solidFill>
                  <a:srgbClr val="CC3300"/>
                </a:solidFill>
                <a:latin typeface="+mn-ea"/>
              </a:rPr>
              <a:t>10</a:t>
            </a:r>
            <a:r>
              <a:rPr lang="zh-TW" altLang="en-US" sz="1400" b="1" dirty="0" smtClean="0">
                <a:solidFill>
                  <a:srgbClr val="CC3300"/>
                </a:solidFill>
                <a:latin typeface="+mn-ea"/>
              </a:rPr>
              <a:t>學分。</a:t>
            </a:r>
            <a:endParaRPr lang="en-US" altLang="zh-TW" sz="1400" b="1" dirty="0" smtClean="0">
              <a:solidFill>
                <a:srgbClr val="CC3300"/>
              </a:solidFill>
              <a:latin typeface="+mn-ea"/>
            </a:endParaRPr>
          </a:p>
        </p:txBody>
      </p:sp>
      <p:sp>
        <p:nvSpPr>
          <p:cNvPr id="8" name="等腰三角形 7"/>
          <p:cNvSpPr/>
          <p:nvPr/>
        </p:nvSpPr>
        <p:spPr>
          <a:xfrm rot="5400000">
            <a:off x="431370" y="5780356"/>
            <a:ext cx="288371" cy="24859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046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4"/>
          <p:cNvSpPr/>
          <p:nvPr/>
        </p:nvSpPr>
        <p:spPr>
          <a:xfrm rot="5400000">
            <a:off x="5095085" y="2210914"/>
            <a:ext cx="288371" cy="24859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619029" y="1873547"/>
            <a:ext cx="26260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C00000"/>
                </a:solidFill>
              </a:rPr>
              <a:t>華語系只需要修一上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C00000"/>
                </a:solidFill>
              </a:rPr>
              <a:t>另外</a:t>
            </a:r>
            <a:r>
              <a:rPr lang="en-US" altLang="zh-TW" b="1" dirty="0">
                <a:solidFill>
                  <a:srgbClr val="C00000"/>
                </a:solidFill>
              </a:rPr>
              <a:t>2</a:t>
            </a:r>
            <a:r>
              <a:rPr lang="zh-TW" altLang="en-US" b="1" dirty="0">
                <a:solidFill>
                  <a:srgbClr val="C00000"/>
                </a:solidFill>
              </a:rPr>
              <a:t>學分修</a:t>
            </a:r>
            <a:r>
              <a:rPr lang="zh-TW" altLang="en-US" b="1" dirty="0" smtClean="0">
                <a:solidFill>
                  <a:srgbClr val="C00000"/>
                </a:solidFill>
              </a:rPr>
              <a:t>習博雅課程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363569" y="3190324"/>
            <a:ext cx="305724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b="1" dirty="0" smtClean="0">
                <a:solidFill>
                  <a:srgbClr val="C00000"/>
                </a:solidFill>
              </a:rPr>
              <a:t>達到以下標準可免修大一英文：</a:t>
            </a:r>
            <a:endParaRPr lang="en-US" altLang="zh-TW" sz="16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TW" sz="1600" dirty="0" smtClean="0"/>
          </a:p>
          <a:p>
            <a:pPr>
              <a:lnSpc>
                <a:spcPct val="150000"/>
              </a:lnSpc>
            </a:pPr>
            <a:r>
              <a:rPr lang="en-US" altLang="zh-TW" sz="1600" dirty="0" smtClean="0"/>
              <a:t>1</a:t>
            </a:r>
            <a:r>
              <a:rPr lang="en-US" altLang="zh-TW" sz="1600" dirty="0"/>
              <a:t>.</a:t>
            </a:r>
            <a:r>
              <a:rPr lang="zh-TW" altLang="en-US" sz="1600" dirty="0"/>
              <a:t>全民英檢：中高級複試以上</a:t>
            </a:r>
          </a:p>
          <a:p>
            <a:pPr>
              <a:lnSpc>
                <a:spcPct val="150000"/>
              </a:lnSpc>
            </a:pPr>
            <a:r>
              <a:rPr lang="en-US" altLang="zh-TW" sz="1600" dirty="0"/>
              <a:t>2.</a:t>
            </a:r>
            <a:r>
              <a:rPr lang="zh-TW" altLang="en-US" sz="1600" dirty="0"/>
              <a:t>托福：</a:t>
            </a:r>
            <a:r>
              <a:rPr lang="en-US" altLang="zh-TW" sz="1600" dirty="0"/>
              <a:t>527</a:t>
            </a:r>
            <a:r>
              <a:rPr lang="zh-TW" altLang="en-US" sz="1600" dirty="0"/>
              <a:t>分以上</a:t>
            </a:r>
          </a:p>
          <a:p>
            <a:pPr>
              <a:lnSpc>
                <a:spcPct val="150000"/>
              </a:lnSpc>
            </a:pPr>
            <a:r>
              <a:rPr lang="en-US" altLang="zh-TW" sz="1600" dirty="0"/>
              <a:t>3.</a:t>
            </a:r>
            <a:r>
              <a:rPr lang="zh-TW" altLang="en-US" sz="1600" dirty="0"/>
              <a:t>電腦托福：</a:t>
            </a:r>
            <a:r>
              <a:rPr lang="en-US" altLang="zh-TW" sz="1600" dirty="0"/>
              <a:t>197</a:t>
            </a:r>
            <a:r>
              <a:rPr lang="zh-TW" altLang="en-US" sz="1600" dirty="0"/>
              <a:t>分以上</a:t>
            </a:r>
          </a:p>
          <a:p>
            <a:pPr>
              <a:lnSpc>
                <a:spcPct val="150000"/>
              </a:lnSpc>
            </a:pPr>
            <a:r>
              <a:rPr lang="en-US" altLang="zh-TW" sz="1600" dirty="0"/>
              <a:t>4.</a:t>
            </a:r>
            <a:r>
              <a:rPr lang="zh-TW" altLang="en-US" sz="1600" dirty="0"/>
              <a:t>網路托福：</a:t>
            </a:r>
            <a:r>
              <a:rPr lang="en-US" altLang="zh-TW" sz="1600" dirty="0"/>
              <a:t>65</a:t>
            </a:r>
            <a:r>
              <a:rPr lang="zh-TW" altLang="en-US" sz="1600" dirty="0"/>
              <a:t>分以上</a:t>
            </a:r>
          </a:p>
          <a:p>
            <a:pPr>
              <a:lnSpc>
                <a:spcPct val="150000"/>
              </a:lnSpc>
            </a:pPr>
            <a:r>
              <a:rPr lang="en-US" altLang="zh-TW" sz="1600" dirty="0"/>
              <a:t>5.IELTS</a:t>
            </a:r>
            <a:r>
              <a:rPr lang="zh-TW" altLang="en-US" sz="1600" dirty="0"/>
              <a:t>：聽說讀寫皆</a:t>
            </a:r>
            <a:r>
              <a:rPr lang="en-US" altLang="zh-TW" sz="1600" dirty="0"/>
              <a:t>5.5</a:t>
            </a:r>
            <a:r>
              <a:rPr lang="zh-TW" altLang="en-US" sz="1600" dirty="0"/>
              <a:t>以上</a:t>
            </a:r>
          </a:p>
          <a:p>
            <a:pPr>
              <a:lnSpc>
                <a:spcPct val="150000"/>
              </a:lnSpc>
            </a:pPr>
            <a:r>
              <a:rPr lang="en-US" altLang="zh-TW" sz="1600" dirty="0"/>
              <a:t>6.</a:t>
            </a:r>
            <a:r>
              <a:rPr lang="zh-TW" altLang="en-US" sz="1600" dirty="0"/>
              <a:t>多益：</a:t>
            </a:r>
            <a:r>
              <a:rPr lang="en-US" altLang="zh-TW" sz="1600" dirty="0"/>
              <a:t>750</a:t>
            </a:r>
            <a:r>
              <a:rPr lang="zh-TW" altLang="en-US" sz="1600" dirty="0"/>
              <a:t>分以上</a:t>
            </a:r>
          </a:p>
          <a:p>
            <a:pPr>
              <a:lnSpc>
                <a:spcPct val="150000"/>
              </a:lnSpc>
            </a:pPr>
            <a:r>
              <a:rPr lang="en-US" altLang="zh-TW" sz="1600" dirty="0"/>
              <a:t>7.</a:t>
            </a:r>
            <a:r>
              <a:rPr lang="zh-TW" altLang="en-US" sz="1600" dirty="0"/>
              <a:t>其他相同等級之能力</a:t>
            </a:r>
            <a:r>
              <a:rPr lang="zh-TW" altLang="en-US" sz="1600" dirty="0" smtClean="0"/>
              <a:t>測驗</a:t>
            </a:r>
            <a:endParaRPr lang="zh-TW" altLang="en-US" sz="1600" dirty="0"/>
          </a:p>
        </p:txBody>
      </p:sp>
      <p:sp>
        <p:nvSpPr>
          <p:cNvPr id="10" name="圓角矩形 9"/>
          <p:cNvSpPr/>
          <p:nvPr/>
        </p:nvSpPr>
        <p:spPr>
          <a:xfrm>
            <a:off x="369149" y="1975172"/>
            <a:ext cx="2250250" cy="72008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</a:rPr>
              <a:t>國語文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(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4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學分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)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369149" y="3231944"/>
            <a:ext cx="2250250" cy="72008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</a:rPr>
              <a:t>英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語文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(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6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學分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)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753238" y="1873547"/>
            <a:ext cx="21788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中文閱讀與寫作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dirty="0"/>
              <a:t>中文閱讀與寫作</a:t>
            </a:r>
            <a:r>
              <a:rPr lang="en-US" altLang="zh-TW" dirty="0" smtClean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099487" y="3231944"/>
            <a:ext cx="148630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大一英文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dirty="0"/>
              <a:t>大一英文</a:t>
            </a:r>
            <a:r>
              <a:rPr lang="en-US" altLang="zh-TW" dirty="0" smtClean="0"/>
              <a:t>(</a:t>
            </a:r>
            <a:r>
              <a:rPr lang="zh-TW" altLang="en-US" dirty="0"/>
              <a:t>二</a:t>
            </a:r>
            <a:r>
              <a:rPr lang="en-US" altLang="zh-TW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/>
              <a:t>大二英文</a:t>
            </a:r>
            <a:endParaRPr lang="zh-TW" altLang="en-US" dirty="0"/>
          </a:p>
        </p:txBody>
      </p:sp>
      <p:sp>
        <p:nvSpPr>
          <p:cNvPr id="14" name="等腰三角形 13"/>
          <p:cNvSpPr/>
          <p:nvPr/>
        </p:nvSpPr>
        <p:spPr>
          <a:xfrm rot="5400000">
            <a:off x="5095604" y="3304872"/>
            <a:ext cx="288371" cy="24859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接點 15"/>
          <p:cNvCxnSpPr/>
          <p:nvPr/>
        </p:nvCxnSpPr>
        <p:spPr>
          <a:xfrm>
            <a:off x="369149" y="2972780"/>
            <a:ext cx="8337585" cy="0"/>
          </a:xfrm>
          <a:prstGeom prst="line">
            <a:avLst/>
          </a:prstGeom>
          <a:ln w="38100">
            <a:headEnd type="oval" w="lg" len="lg"/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圓角矩形圖說文字 16"/>
          <p:cNvSpPr/>
          <p:nvPr/>
        </p:nvSpPr>
        <p:spPr>
          <a:xfrm>
            <a:off x="4716016" y="1196752"/>
            <a:ext cx="2711210" cy="527944"/>
          </a:xfrm>
          <a:prstGeom prst="wedgeRoundRectCallout">
            <a:avLst>
              <a:gd name="adj1" fmla="val -40623"/>
              <a:gd name="adj2" fmla="val 98827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bg1"/>
                </a:solidFill>
              </a:rPr>
              <a:t>班級課，不需要搶課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18" name="圓角矩形圖說文字 17"/>
          <p:cNvSpPr/>
          <p:nvPr/>
        </p:nvSpPr>
        <p:spPr>
          <a:xfrm>
            <a:off x="587441" y="4725144"/>
            <a:ext cx="2590069" cy="981049"/>
          </a:xfrm>
          <a:prstGeom prst="wedgeRoundRectCallout">
            <a:avLst>
              <a:gd name="adj1" fmla="val 45322"/>
              <a:gd name="adj2" fmla="val -107119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2000" dirty="0" smtClean="0">
                <a:solidFill>
                  <a:schemeClr val="bg1"/>
                </a:solidFill>
              </a:rPr>
              <a:t>皆由系統自動分配，不需自己選課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94640" y="262389"/>
            <a:ext cx="2045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語文課程</a:t>
            </a:r>
            <a:endParaRPr lang="zh-TW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461" y="360424"/>
            <a:ext cx="1162962" cy="1513123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-2043119" y="908720"/>
            <a:ext cx="4824536" cy="91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363569" y="3496649"/>
            <a:ext cx="2563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b="1" dirty="0" smtClean="0">
                <a:solidFill>
                  <a:srgbClr val="C00000"/>
                </a:solidFill>
              </a:rPr>
              <a:t>（</a:t>
            </a:r>
            <a:r>
              <a:rPr lang="en-US" altLang="zh-TW" sz="1600" b="1" dirty="0" smtClean="0">
                <a:solidFill>
                  <a:srgbClr val="C00000"/>
                </a:solidFill>
              </a:rPr>
              <a:t>4</a:t>
            </a:r>
            <a:r>
              <a:rPr lang="zh-TW" altLang="en-US" sz="1600" b="1" dirty="0" smtClean="0">
                <a:solidFill>
                  <a:srgbClr val="C00000"/>
                </a:solidFill>
              </a:rPr>
              <a:t>學分改修習博</a:t>
            </a:r>
            <a:r>
              <a:rPr lang="zh-TW" altLang="en-US" sz="1600" b="1" dirty="0">
                <a:solidFill>
                  <a:srgbClr val="C00000"/>
                </a:solidFill>
              </a:rPr>
              <a:t>雅</a:t>
            </a:r>
            <a:r>
              <a:rPr lang="zh-TW" altLang="en-US" sz="1600" b="1" dirty="0" smtClean="0">
                <a:solidFill>
                  <a:srgbClr val="C00000"/>
                </a:solidFill>
              </a:rPr>
              <a:t>課程）</a:t>
            </a:r>
            <a:endParaRPr lang="zh-TW" altLang="en-U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7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rot="5400000">
            <a:off x="4912151" y="2887757"/>
            <a:ext cx="288371" cy="248596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436096" y="2550389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必修課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一上、一下各修一門</a:t>
            </a:r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369149" y="2652014"/>
            <a:ext cx="2250250" cy="720080"/>
          </a:xfrm>
          <a:prstGeom prst="roundRect">
            <a:avLst>
              <a:gd name="adj" fmla="val 5000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體適能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(2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學分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zh-TW" alt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998897" y="2550389"/>
            <a:ext cx="17171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運動與健康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/>
              <a:t>運動與健康</a:t>
            </a:r>
            <a:r>
              <a:rPr lang="en-US" altLang="zh-TW" dirty="0" smtClean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cxnSp>
        <p:nvCxnSpPr>
          <p:cNvPr id="8" name="直線接點 7"/>
          <p:cNvCxnSpPr/>
          <p:nvPr/>
        </p:nvCxnSpPr>
        <p:spPr>
          <a:xfrm>
            <a:off x="369149" y="3830669"/>
            <a:ext cx="8337585" cy="0"/>
          </a:xfrm>
          <a:prstGeom prst="line">
            <a:avLst/>
          </a:prstGeom>
          <a:ln w="38100">
            <a:headEnd type="oval" w="lg" len="lg"/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等腰三角形 14"/>
          <p:cNvSpPr/>
          <p:nvPr/>
        </p:nvSpPr>
        <p:spPr>
          <a:xfrm rot="5400000">
            <a:off x="4912152" y="4571229"/>
            <a:ext cx="288371" cy="248596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5436096" y="4233862"/>
            <a:ext cx="3416320" cy="872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FF0000"/>
                </a:solidFill>
              </a:rPr>
              <a:t>數媒系和理工學院學生不需修習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FF0000"/>
                </a:solidFill>
              </a:rPr>
              <a:t>另外</a:t>
            </a:r>
            <a:r>
              <a:rPr lang="en-US" altLang="zh-TW" b="1" dirty="0">
                <a:solidFill>
                  <a:srgbClr val="FF0000"/>
                </a:solidFill>
              </a:rPr>
              <a:t>2</a:t>
            </a:r>
            <a:r>
              <a:rPr lang="zh-TW" altLang="en-US" b="1" dirty="0">
                <a:solidFill>
                  <a:srgbClr val="FF0000"/>
                </a:solidFill>
              </a:rPr>
              <a:t>學分修</a:t>
            </a:r>
            <a:r>
              <a:rPr lang="zh-TW" altLang="en-US" b="1" dirty="0" smtClean="0">
                <a:solidFill>
                  <a:srgbClr val="FF0000"/>
                </a:solidFill>
              </a:rPr>
              <a:t>習</a:t>
            </a:r>
            <a:r>
              <a:rPr lang="zh-TW" altLang="en-US" b="1" dirty="0">
                <a:solidFill>
                  <a:srgbClr val="FF0000"/>
                </a:solidFill>
              </a:rPr>
              <a:t>博雅</a:t>
            </a:r>
            <a:r>
              <a:rPr lang="zh-TW" altLang="en-US" b="1" dirty="0" smtClean="0">
                <a:solidFill>
                  <a:srgbClr val="FF0000"/>
                </a:solidFill>
              </a:rPr>
              <a:t>課程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369149" y="4335487"/>
            <a:ext cx="2250250" cy="720080"/>
          </a:xfrm>
          <a:prstGeom prst="roundRect">
            <a:avLst>
              <a:gd name="adj" fmla="val 5000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資訊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altLang="zh-TW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學分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zh-TW" alt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275856" y="4467067"/>
            <a:ext cx="1107996" cy="456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程式設計</a:t>
            </a:r>
            <a:endParaRPr lang="zh-TW" altLang="en-US" dirty="0"/>
          </a:p>
        </p:txBody>
      </p:sp>
      <p:sp>
        <p:nvSpPr>
          <p:cNvPr id="12" name="圓角矩形 11"/>
          <p:cNvSpPr/>
          <p:nvPr/>
        </p:nvSpPr>
        <p:spPr>
          <a:xfrm>
            <a:off x="3961398" y="1135365"/>
            <a:ext cx="1584176" cy="4320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</a:rPr>
              <a:t>大一修習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94640" y="993090"/>
            <a:ext cx="3701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體適能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.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資訊課程</a:t>
            </a:r>
            <a:endParaRPr lang="zh-TW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5615" y="2037877"/>
            <a:ext cx="1381216" cy="1659984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0" y="1700808"/>
            <a:ext cx="5545574" cy="91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8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1619672" y="1641769"/>
            <a:ext cx="2250250" cy="72008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</a:rPr>
              <a:t>人文藝術領域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619672" y="2787413"/>
            <a:ext cx="2250250" cy="72008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</a:rPr>
              <a:t>社會科學領域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1619672" y="3933056"/>
            <a:ext cx="2250250" cy="72008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</a:rPr>
              <a:t>自然科學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領域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右中括弧 7"/>
          <p:cNvSpPr/>
          <p:nvPr/>
        </p:nvSpPr>
        <p:spPr>
          <a:xfrm>
            <a:off x="4139952" y="1751934"/>
            <a:ext cx="288032" cy="2736304"/>
          </a:xfrm>
          <a:prstGeom prst="righ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716016" y="2858476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至少選擇兩個領域</a:t>
            </a:r>
            <a:endParaRPr lang="zh-TW" altLang="en-US" sz="2800" b="1" dirty="0"/>
          </a:p>
        </p:txBody>
      </p:sp>
      <p:sp>
        <p:nvSpPr>
          <p:cNvPr id="11" name="圓角矩形圖說文字 10"/>
          <p:cNvSpPr/>
          <p:nvPr/>
        </p:nvSpPr>
        <p:spPr>
          <a:xfrm>
            <a:off x="1333611" y="5013176"/>
            <a:ext cx="6408712" cy="1224136"/>
          </a:xfrm>
          <a:prstGeom prst="wedgeRoundRectCallout">
            <a:avLst>
              <a:gd name="adj1" fmla="val 8126"/>
              <a:gd name="adj2" fmla="val -8821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tx2">
                    <a:lumMod val="50000"/>
                  </a:schemeClr>
                </a:solidFill>
              </a:rPr>
              <a:t>選課時，若</a:t>
            </a:r>
            <a:r>
              <a:rPr lang="zh-TW" altLang="en-US" sz="2400" dirty="0">
                <a:solidFill>
                  <a:schemeClr val="tx2">
                    <a:lumMod val="50000"/>
                  </a:schemeClr>
                </a:solidFill>
              </a:rPr>
              <a:t>備註有寫</a:t>
            </a:r>
            <a:r>
              <a:rPr lang="zh-TW" altLang="en-US" sz="2400" u="sng" dirty="0">
                <a:solidFill>
                  <a:srgbClr val="FF0000"/>
                </a:solidFill>
              </a:rPr>
              <a:t>「</a:t>
            </a:r>
            <a:r>
              <a:rPr lang="zh-TW" altLang="en-US" sz="2400" b="1" u="sng" dirty="0">
                <a:solidFill>
                  <a:srgbClr val="FF0000"/>
                </a:solidFill>
              </a:rPr>
              <a:t>○○系不得選修</a:t>
            </a:r>
            <a:r>
              <a:rPr lang="zh-TW" altLang="en-US" sz="2400" u="sng" dirty="0">
                <a:solidFill>
                  <a:srgbClr val="FF0000"/>
                </a:solidFill>
              </a:rPr>
              <a:t>」</a:t>
            </a:r>
            <a:r>
              <a:rPr lang="zh-TW" altLang="en-US" sz="2400" dirty="0" smtClean="0">
                <a:solidFill>
                  <a:schemeClr val="tx2">
                    <a:lumMod val="50000"/>
                  </a:schemeClr>
                </a:solidFill>
              </a:rPr>
              <a:t>，</a:t>
            </a:r>
            <a:endParaRPr lang="en-US" altLang="zh-TW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TW" altLang="en-US" sz="2400" u="sng" dirty="0" smtClean="0">
                <a:solidFill>
                  <a:schemeClr val="tx2">
                    <a:lumMod val="50000"/>
                  </a:schemeClr>
                </a:solidFill>
              </a:rPr>
              <a:t>請</a:t>
            </a:r>
            <a:r>
              <a:rPr lang="zh-TW" altLang="en-US" sz="2400" u="sng" dirty="0">
                <a:solidFill>
                  <a:schemeClr val="tx2">
                    <a:lumMod val="50000"/>
                  </a:schemeClr>
                </a:solidFill>
              </a:rPr>
              <a:t>不要列入選課志願序</a:t>
            </a:r>
            <a:r>
              <a:rPr lang="zh-TW" altLang="en-US" sz="2400" dirty="0" smtClean="0">
                <a:solidFill>
                  <a:schemeClr val="tx2">
                    <a:lumMod val="50000"/>
                  </a:schemeClr>
                </a:solidFill>
              </a:rPr>
              <a:t>，以免</a:t>
            </a:r>
            <a:r>
              <a:rPr lang="zh-TW" altLang="en-US" sz="2400" dirty="0">
                <a:solidFill>
                  <a:schemeClr val="tx2">
                    <a:lumMod val="50000"/>
                  </a:schemeClr>
                </a:solidFill>
              </a:rPr>
              <a:t>浪費了！</a:t>
            </a:r>
          </a:p>
        </p:txBody>
      </p:sp>
      <p:sp>
        <p:nvSpPr>
          <p:cNvPr id="3" name="圓角矩形 2"/>
          <p:cNvSpPr/>
          <p:nvPr/>
        </p:nvSpPr>
        <p:spPr>
          <a:xfrm>
            <a:off x="4716016" y="2145825"/>
            <a:ext cx="1584176" cy="432048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</a:rPr>
              <a:t>大一修習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94640" y="262389"/>
            <a:ext cx="3575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跨領域核心課程</a:t>
            </a:r>
            <a:endParaRPr lang="zh-TW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7890" y="3608559"/>
            <a:ext cx="1362502" cy="163749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-540568" y="923057"/>
            <a:ext cx="4824536" cy="91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114972" y="3193194"/>
            <a:ext cx="133882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C00000"/>
                </a:solidFill>
              </a:rPr>
              <a:t>一上</a:t>
            </a:r>
            <a:r>
              <a:rPr lang="zh-TW" altLang="en-US" b="1" dirty="0">
                <a:solidFill>
                  <a:srgbClr val="C00000"/>
                </a:solidFill>
              </a:rPr>
              <a:t>選</a:t>
            </a:r>
            <a:r>
              <a:rPr lang="zh-TW" altLang="en-US" b="1" dirty="0" smtClean="0">
                <a:solidFill>
                  <a:srgbClr val="C00000"/>
                </a:solidFill>
              </a:rPr>
              <a:t>一門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17" name="等腰三角形 16"/>
          <p:cNvSpPr/>
          <p:nvPr/>
        </p:nvSpPr>
        <p:spPr>
          <a:xfrm rot="5400000">
            <a:off x="4846488" y="3322811"/>
            <a:ext cx="288371" cy="24859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5114972" y="3713257"/>
            <a:ext cx="133882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smtClean="0">
                <a:solidFill>
                  <a:srgbClr val="C00000"/>
                </a:solidFill>
              </a:rPr>
              <a:t>一下選一</a:t>
            </a:r>
            <a:r>
              <a:rPr lang="zh-TW" altLang="en-US" b="1" dirty="0">
                <a:solidFill>
                  <a:srgbClr val="C00000"/>
                </a:solidFill>
              </a:rPr>
              <a:t>門</a:t>
            </a:r>
          </a:p>
        </p:txBody>
      </p:sp>
      <p:sp>
        <p:nvSpPr>
          <p:cNvPr id="19" name="等腰三角形 18"/>
          <p:cNvSpPr/>
          <p:nvPr/>
        </p:nvSpPr>
        <p:spPr>
          <a:xfrm rot="5400000">
            <a:off x="4846488" y="3842874"/>
            <a:ext cx="288371" cy="24859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731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755576" y="1521296"/>
            <a:ext cx="4176464" cy="60991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向度一：美學、哲學與文化實踐</a:t>
            </a:r>
            <a:endParaRPr lang="zh-TW" alt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755576" y="2433398"/>
            <a:ext cx="4176464" cy="60991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向度二：公民、社會與全球視野</a:t>
            </a:r>
            <a:endParaRPr lang="zh-TW" alt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755576" y="3345500"/>
            <a:ext cx="4176464" cy="60991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向度三：科技、自然與環境生態</a:t>
            </a:r>
            <a:endParaRPr lang="zh-TW" alt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右中括弧 6"/>
          <p:cNvSpPr/>
          <p:nvPr/>
        </p:nvSpPr>
        <p:spPr>
          <a:xfrm>
            <a:off x="4932040" y="1675160"/>
            <a:ext cx="288032" cy="2977975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618482" y="3540884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每向度至少一門課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755576" y="4257602"/>
            <a:ext cx="4176464" cy="60991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向度四：自我、人際與成長調適</a:t>
            </a:r>
            <a:endParaRPr lang="zh-TW" alt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369149" y="5157192"/>
            <a:ext cx="833758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1763688" y="5373216"/>
            <a:ext cx="6083717" cy="959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b="1" u="sng" dirty="0">
                <a:solidFill>
                  <a:srgbClr val="FF0000"/>
                </a:solidFill>
              </a:rPr>
              <a:t>通識講座</a:t>
            </a:r>
            <a:r>
              <a:rPr lang="zh-TW" altLang="en-US" sz="2000" b="1" u="sng" dirty="0" smtClean="0">
                <a:solidFill>
                  <a:srgbClr val="FF0000"/>
                </a:solidFill>
              </a:rPr>
              <a:t>課程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：</a:t>
            </a:r>
            <a:r>
              <a:rPr lang="zh-TW" altLang="en-US" sz="2000" b="1" u="sng" dirty="0" smtClean="0">
                <a:solidFill>
                  <a:srgbClr val="FF0000"/>
                </a:solidFill>
              </a:rPr>
              <a:t>學分</a:t>
            </a:r>
            <a:r>
              <a:rPr lang="zh-TW" altLang="en-US" sz="2000" b="1" u="sng" dirty="0">
                <a:solidFill>
                  <a:srgbClr val="FF0000"/>
                </a:solidFill>
              </a:rPr>
              <a:t>最多採計</a:t>
            </a:r>
            <a:r>
              <a:rPr lang="en-US" altLang="zh-TW" sz="2000" b="1" u="sng" dirty="0">
                <a:solidFill>
                  <a:srgbClr val="FF0000"/>
                </a:solidFill>
              </a:rPr>
              <a:t>4</a:t>
            </a:r>
            <a:r>
              <a:rPr lang="zh-TW" altLang="en-US" sz="2000" b="1" u="sng" dirty="0" smtClean="0">
                <a:solidFill>
                  <a:srgbClr val="FF0000"/>
                </a:solidFill>
              </a:rPr>
              <a:t>學分（</a:t>
            </a:r>
            <a:r>
              <a:rPr lang="zh-TW" altLang="en-US" sz="2000" b="1" u="sng" dirty="0">
                <a:solidFill>
                  <a:srgbClr val="FF0000"/>
                </a:solidFill>
              </a:rPr>
              <a:t>修課</a:t>
            </a:r>
            <a:r>
              <a:rPr lang="en-US" altLang="zh-TW" sz="2000" b="1" u="sng" dirty="0">
                <a:solidFill>
                  <a:srgbClr val="FF0000"/>
                </a:solidFill>
              </a:rPr>
              <a:t>2</a:t>
            </a:r>
            <a:r>
              <a:rPr lang="zh-TW" altLang="en-US" sz="2000" b="1" u="sng" dirty="0">
                <a:solidFill>
                  <a:srgbClr val="FF0000"/>
                </a:solidFill>
              </a:rPr>
              <a:t>次）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，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四大</a:t>
            </a:r>
            <a:r>
              <a:rPr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向度輪流開課，</a:t>
            </a:r>
            <a:r>
              <a:rPr lang="zh-TW" alt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兩次講座課程必須是不同向度</a:t>
            </a:r>
            <a:r>
              <a:rPr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2339752" y="404664"/>
            <a:ext cx="1584176" cy="432048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</a:rPr>
              <a:t>大二修習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94640" y="262389"/>
            <a:ext cx="2045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博雅課程</a:t>
            </a:r>
            <a:endParaRPr lang="zh-TW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106" y="15252"/>
            <a:ext cx="1430185" cy="1435686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-900608" y="982661"/>
            <a:ext cx="4824536" cy="91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圓角矩形圖說文字 16"/>
          <p:cNvSpPr/>
          <p:nvPr/>
        </p:nvSpPr>
        <p:spPr>
          <a:xfrm>
            <a:off x="5292080" y="1349842"/>
            <a:ext cx="3486662" cy="1814305"/>
          </a:xfrm>
          <a:prstGeom prst="wedgeRoundRectCallout">
            <a:avLst>
              <a:gd name="adj1" fmla="val -60243"/>
              <a:gd name="adj2" fmla="val 3242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</a:rPr>
              <a:t>「</a:t>
            </a:r>
            <a:r>
              <a:rPr lang="zh-TW" altLang="en-US" dirty="0">
                <a:solidFill>
                  <a:schemeClr val="accent3">
                    <a:lumMod val="50000"/>
                  </a:schemeClr>
                </a:solidFill>
              </a:rPr>
              <a:t>全民國防教育軍事訓練」課程，</a:t>
            </a:r>
            <a:r>
              <a:rPr lang="zh-TW" altLang="en-US" b="1" u="sng" dirty="0" smtClean="0">
                <a:solidFill>
                  <a:schemeClr val="accent3">
                    <a:lumMod val="50000"/>
                  </a:schemeClr>
                </a:solidFill>
              </a:rPr>
              <a:t>只採計一次學分</a:t>
            </a:r>
            <a:r>
              <a:rPr lang="zh-TW" altLang="en-US" dirty="0">
                <a:solidFill>
                  <a:schemeClr val="accent3">
                    <a:lumMod val="50000"/>
                  </a:schemeClr>
                </a:solidFill>
              </a:rPr>
              <a:t>。</a:t>
            </a:r>
          </a:p>
          <a:p>
            <a:r>
              <a:rPr lang="zh-TW" altLang="en-US" dirty="0">
                <a:solidFill>
                  <a:schemeClr val="accent3">
                    <a:lumMod val="50000"/>
                  </a:schemeClr>
                </a:solidFill>
              </a:rPr>
              <a:t>第二門以上就不能採計為向度二的學分。</a:t>
            </a:r>
          </a:p>
          <a:p>
            <a:r>
              <a:rPr lang="zh-TW" altLang="en-US" b="1" u="sng" dirty="0" smtClean="0">
                <a:solidFill>
                  <a:schemeClr val="accent3">
                    <a:lumMod val="50000"/>
                  </a:schemeClr>
                </a:solidFill>
              </a:rPr>
              <a:t>但</a:t>
            </a:r>
            <a:r>
              <a:rPr lang="zh-TW" altLang="en-US" b="1" u="sng" dirty="0">
                <a:solidFill>
                  <a:schemeClr val="accent3">
                    <a:lumMod val="50000"/>
                  </a:schemeClr>
                </a:solidFill>
              </a:rPr>
              <a:t>男同學可折抵兵役天數</a:t>
            </a:r>
            <a:r>
              <a:rPr lang="zh-TW" altLang="en-US" dirty="0">
                <a:solidFill>
                  <a:schemeClr val="accent3">
                    <a:lumMod val="50000"/>
                  </a:schemeClr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72759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3">
      <a:majorFont>
        <a:latin typeface="Calibri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774</Words>
  <Application>Microsoft Office PowerPoint</Application>
  <PresentationFormat>如螢幕大小 (4:3)</PresentationFormat>
  <Paragraphs>239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1" baseType="lpstr">
      <vt:lpstr>華康少女文字 Std W5</vt:lpstr>
      <vt:lpstr>華康仿宋體W6(P)</vt:lpstr>
      <vt:lpstr>華康娃娃體 Std W7</vt:lpstr>
      <vt:lpstr>華康墨字體 Std W9</vt:lpstr>
      <vt:lpstr>微軟正黑體</vt:lpstr>
      <vt:lpstr>新細明體</vt:lpstr>
      <vt:lpstr>Arial</vt:lpstr>
      <vt:lpstr>Calibri</vt:lpstr>
      <vt:lpstr>Office 佈景主題</vt:lpstr>
      <vt:lpstr>PowerPoint 簡報</vt:lpstr>
      <vt:lpstr>PowerPoint 簡報</vt:lpstr>
      <vt:lpstr>目錄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admin</cp:lastModifiedBy>
  <cp:revision>134</cp:revision>
  <cp:lastPrinted>2018-07-12T00:39:11Z</cp:lastPrinted>
  <dcterms:created xsi:type="dcterms:W3CDTF">2018-04-19T06:08:58Z</dcterms:created>
  <dcterms:modified xsi:type="dcterms:W3CDTF">2018-07-12T06:33:09Z</dcterms:modified>
</cp:coreProperties>
</file>